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notesSlides/notesSlide1.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58" r:id="rId2"/>
    <p:sldId id="323" r:id="rId3"/>
    <p:sldId id="327" r:id="rId4"/>
    <p:sldId id="306" r:id="rId5"/>
    <p:sldId id="363" r:id="rId6"/>
    <p:sldId id="379" r:id="rId7"/>
    <p:sldId id="380" r:id="rId8"/>
    <p:sldId id="364" r:id="rId9"/>
    <p:sldId id="378" r:id="rId10"/>
    <p:sldId id="381" r:id="rId11"/>
    <p:sldId id="365" r:id="rId12"/>
    <p:sldId id="377" r:id="rId13"/>
    <p:sldId id="366" r:id="rId14"/>
    <p:sldId id="367" r:id="rId15"/>
    <p:sldId id="368" r:id="rId16"/>
    <p:sldId id="369" r:id="rId17"/>
    <p:sldId id="370" r:id="rId18"/>
    <p:sldId id="371" r:id="rId19"/>
    <p:sldId id="336" r:id="rId20"/>
    <p:sldId id="337" r:id="rId21"/>
    <p:sldId id="372" r:id="rId22"/>
    <p:sldId id="356" r:id="rId23"/>
    <p:sldId id="267" r:id="rId24"/>
    <p:sldId id="333" r:id="rId25"/>
    <p:sldId id="360" r:id="rId26"/>
    <p:sldId id="264" r:id="rId27"/>
    <p:sldId id="338" r:id="rId28"/>
    <p:sldId id="339" r:id="rId29"/>
    <p:sldId id="382" r:id="rId30"/>
    <p:sldId id="383" r:id="rId31"/>
    <p:sldId id="384" r:id="rId32"/>
    <p:sldId id="385" r:id="rId33"/>
    <p:sldId id="301" r:id="rId34"/>
    <p:sldId id="302" r:id="rId35"/>
    <p:sldId id="373" r:id="rId36"/>
    <p:sldId id="374" r:id="rId37"/>
    <p:sldId id="375" r:id="rId38"/>
    <p:sldId id="376" r:id="rId39"/>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a:srgbClr val="CC0000"/>
    <a:srgbClr val="01FFBC"/>
    <a:srgbClr val="00CC99"/>
    <a:srgbClr val="99FF66"/>
    <a:srgbClr val="7ABC32"/>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7" autoAdjust="0"/>
    <p:restoredTop sz="94494" autoAdjust="0"/>
  </p:normalViewPr>
  <p:slideViewPr>
    <p:cSldViewPr>
      <p:cViewPr>
        <p:scale>
          <a:sx n="100" d="100"/>
          <a:sy n="100" d="100"/>
        </p:scale>
        <p:origin x="-1944" y="-318"/>
      </p:cViewPr>
      <p:guideLst>
        <p:guide orient="horz" pos="2160"/>
        <p:guide pos="2880"/>
      </p:guideLst>
    </p:cSldViewPr>
  </p:slideViewPr>
  <p:notesTextViewPr>
    <p:cViewPr>
      <p:scale>
        <a:sx n="1" d="1"/>
        <a:sy n="1" d="1"/>
      </p:scale>
      <p:origin x="0" y="0"/>
    </p:cViewPr>
  </p:notesTextViewPr>
  <p:sorterViewPr>
    <p:cViewPr>
      <p:scale>
        <a:sx n="100" d="100"/>
        <a:sy n="100" d="100"/>
      </p:scale>
      <p:origin x="0" y="1266"/>
    </p:cViewPr>
  </p:sorterViewPr>
  <p:notesViewPr>
    <p:cSldViewPr>
      <p:cViewPr varScale="1">
        <p:scale>
          <a:sx n="52" d="100"/>
          <a:sy n="52" d="100"/>
        </p:scale>
        <p:origin x="-2892" y="-108"/>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mmaghlakelidze\AppData\Local\Temp\2016%20&#4321;&#4304;&#4327;&#4317;&#4309;&#4308;&#4314;&#4311;&#4304;&#4317;%20&#4335;&#4304;&#4316;&#4307;&#4304;&#4330;&#4309;&#4304;%20&#4313;&#4317;&#4315;&#4318;&#4317;&#4316;&#4308;&#4316;&#4322;&#4308;&#4305;&#4312;&#4321;%20&#4315;&#4312;&#4334;&#4308;&#4307;&#4309;&#4312;&#4311;.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mmaghlakelidze\AppData\Local\Temp\&#4321;&#4304;&#4327;&#4317;&#4309;&#4308;&#4314;&#4311;&#4304;&#4317;%20&#4335;&#4304;&#4316;&#4307;&#4304;&#4330;&#4309;&#4304;%20&#4321;&#4322;&#4304;&#4322;&#4312;&#4321;&#4322;&#4312;&#4313;&#4304;%202016&#4332;-1.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mmaghlakelidze\AppData\Local\Temp\&#4321;&#4304;&#4327;&#4317;&#4309;&#4308;&#4314;&#4311;&#4304;&#4317;%20&#4335;&#4304;&#4316;&#4307;&#4304;&#4330;&#4309;&#4304;%20&#4321;&#4322;&#4304;&#4322;&#4312;&#4321;&#4322;&#4312;&#4313;&#4304;%202016&#4332;-1.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mmaghlakelidze\Desktop\2013%20-2016%20&#4321;&#4304;&#4327;&#4317;&#4309;&#4308;&#4314;&#4311;&#4304;&#4317;%20&#4335;&#4304;&#4316;&#4307;&#4304;&#4330;&#4309;&#4304;%20&#4313;&#4317;&#4315;&#4318;&#4317;&#4316;&#4308;&#4316;&#4322;&#4308;&#4305;&#4312;&#4321;%20&#4315;&#4312;&#4334;&#4308;&#4307;&#4309;&#4312;&#4311;.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2" Type="http://schemas.openxmlformats.org/officeDocument/2006/relationships/oleObject" Target="file:///C:\Users\thomsons\Documents\Countries\Georgia\Briefing%202016\GEO%20stats%20for%202016%20UHC%20briefing.xlsx"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084739407574048E-2"/>
          <c:y val="1.5891978346456694E-2"/>
          <c:w val="0.63720177834913494"/>
          <c:h val="0.91626517388451445"/>
        </c:manualLayout>
      </c:layout>
      <c:barChart>
        <c:barDir val="col"/>
        <c:grouping val="stacked"/>
        <c:varyColors val="0"/>
        <c:ser>
          <c:idx val="0"/>
          <c:order val="0"/>
          <c:tx>
            <c:strRef>
              <c:f>'[Chart in Microsoft PowerPoint]Sheet1'!$A$1</c:f>
              <c:strCache>
                <c:ptCount val="1"/>
                <c:pt idx="0">
                  <c:v>ვეტერანის პაკეტი</c:v>
                </c:pt>
              </c:strCache>
            </c:strRef>
          </c:tx>
          <c:invertIfNegative val="0"/>
          <c:val>
            <c:numRef>
              <c:f>'[Chart in Microsoft PowerPoint]Sheet1'!$A$2</c:f>
              <c:numCache>
                <c:formatCode>General</c:formatCode>
                <c:ptCount val="1"/>
                <c:pt idx="0">
                  <c:v>24826</c:v>
                </c:pt>
              </c:numCache>
            </c:numRef>
          </c:val>
        </c:ser>
        <c:ser>
          <c:idx val="1"/>
          <c:order val="1"/>
          <c:tx>
            <c:strRef>
              <c:f>'[Chart in Microsoft PowerPoint]Sheet1'!$B$1</c:f>
              <c:strCache>
                <c:ptCount val="1"/>
                <c:pt idx="0">
                  <c:v>მინიმალური პაკეტი</c:v>
                </c:pt>
              </c:strCache>
            </c:strRef>
          </c:tx>
          <c:invertIfNegative val="0"/>
          <c:dLbls>
            <c:showLegendKey val="0"/>
            <c:showVal val="1"/>
            <c:showCatName val="0"/>
            <c:showSerName val="0"/>
            <c:showPercent val="0"/>
            <c:showBubbleSize val="0"/>
            <c:showLeaderLines val="0"/>
          </c:dLbls>
          <c:val>
            <c:numRef>
              <c:f>'[Chart in Microsoft PowerPoint]Sheet1'!$B$2</c:f>
              <c:numCache>
                <c:formatCode>_(* #,##0_);_(* \(#,##0\);_(* "-"??_);_(@_)</c:formatCode>
                <c:ptCount val="1"/>
                <c:pt idx="0">
                  <c:v>115772</c:v>
                </c:pt>
              </c:numCache>
            </c:numRef>
          </c:val>
        </c:ser>
        <c:ser>
          <c:idx val="2"/>
          <c:order val="2"/>
          <c:tx>
            <c:strRef>
              <c:f>'[Chart in Microsoft PowerPoint]Sheet1'!$C$1</c:f>
              <c:strCache>
                <c:ptCount val="1"/>
                <c:pt idx="0">
                  <c:v>საბაზისო პაკეტი</c:v>
                </c:pt>
              </c:strCache>
            </c:strRef>
          </c:tx>
          <c:invertIfNegative val="0"/>
          <c:dLbls>
            <c:dLbl>
              <c:idx val="0"/>
              <c:layout/>
              <c:tx>
                <c:rich>
                  <a:bodyPr/>
                  <a:lstStyle/>
                  <a:p>
                    <a:pPr>
                      <a:defRPr/>
                    </a:pPr>
                    <a:r>
                      <a:rPr lang="en-US" dirty="0" smtClean="0"/>
                      <a:t>2,544,568</a:t>
                    </a:r>
                    <a:endParaRPr lang="en-US" dirty="0"/>
                  </a:p>
                </c:rich>
              </c:tx>
              <c:numFmt formatCode="#,##0.00" sourceLinked="0"/>
              <c:spPr/>
              <c:showLegendKey val="0"/>
              <c:showVal val="1"/>
              <c:showCatName val="0"/>
              <c:showSerName val="0"/>
              <c:showPercent val="0"/>
              <c:showBubbleSize val="0"/>
            </c:dLbl>
            <c:showLegendKey val="0"/>
            <c:showVal val="1"/>
            <c:showCatName val="0"/>
            <c:showSerName val="0"/>
            <c:showPercent val="0"/>
            <c:showBubbleSize val="0"/>
            <c:showLeaderLines val="0"/>
          </c:dLbls>
          <c:val>
            <c:numRef>
              <c:f>'[Chart in Microsoft PowerPoint]Sheet1'!$C$2</c:f>
              <c:numCache>
                <c:formatCode>General</c:formatCode>
                <c:ptCount val="1"/>
                <c:pt idx="0">
                  <c:v>2544568</c:v>
                </c:pt>
              </c:numCache>
            </c:numRef>
          </c:val>
        </c:ser>
        <c:ser>
          <c:idx val="3"/>
          <c:order val="3"/>
          <c:tx>
            <c:strRef>
              <c:f>'[Chart in Microsoft PowerPoint]Sheet1'!$D$1</c:f>
              <c:strCache>
                <c:ptCount val="1"/>
                <c:pt idx="0">
                  <c:v>ასაკობრივი ჯგუფები</c:v>
                </c:pt>
              </c:strCache>
            </c:strRef>
          </c:tx>
          <c:invertIfNegative val="0"/>
          <c:dLbls>
            <c:showLegendKey val="0"/>
            <c:showVal val="1"/>
            <c:showCatName val="0"/>
            <c:showSerName val="0"/>
            <c:showPercent val="0"/>
            <c:showBubbleSize val="0"/>
            <c:showLeaderLines val="0"/>
          </c:dLbls>
          <c:val>
            <c:numRef>
              <c:f>'[Chart in Microsoft PowerPoint]Sheet1'!$D$2</c:f>
              <c:numCache>
                <c:formatCode>_(* #,##0_);_(* \(#,##0\);_(* "-"??_);_(@_)</c:formatCode>
                <c:ptCount val="1"/>
                <c:pt idx="0">
                  <c:v>1119340</c:v>
                </c:pt>
              </c:numCache>
            </c:numRef>
          </c:val>
        </c:ser>
        <c:ser>
          <c:idx val="4"/>
          <c:order val="4"/>
          <c:tx>
            <c:strRef>
              <c:f>'[Chart in Microsoft PowerPoint]Sheet1'!$E$1</c:f>
              <c:strCache>
                <c:ptCount val="1"/>
                <c:pt idx="0">
                  <c:v>მიზნობრივი ჯგუფები</c:v>
                </c:pt>
              </c:strCache>
            </c:strRef>
          </c:tx>
          <c:invertIfNegative val="0"/>
          <c:dLbls>
            <c:showLegendKey val="0"/>
            <c:showVal val="1"/>
            <c:showCatName val="0"/>
            <c:showSerName val="0"/>
            <c:showPercent val="0"/>
            <c:showBubbleSize val="0"/>
            <c:showLeaderLines val="0"/>
          </c:dLbls>
          <c:val>
            <c:numRef>
              <c:f>'[Chart in Microsoft PowerPoint]Sheet1'!$E$2</c:f>
              <c:numCache>
                <c:formatCode>_(* #,##0_);_(* \(#,##0\);_(* "-"??_);_(@_)</c:formatCode>
                <c:ptCount val="1"/>
                <c:pt idx="0">
                  <c:v>563983</c:v>
                </c:pt>
              </c:numCache>
            </c:numRef>
          </c:val>
        </c:ser>
        <c:dLbls>
          <c:showLegendKey val="0"/>
          <c:showVal val="0"/>
          <c:showCatName val="0"/>
          <c:showSerName val="0"/>
          <c:showPercent val="0"/>
          <c:showBubbleSize val="0"/>
        </c:dLbls>
        <c:gapWidth val="150"/>
        <c:overlap val="100"/>
        <c:axId val="105633664"/>
        <c:axId val="105635200"/>
      </c:barChart>
      <c:catAx>
        <c:axId val="105633664"/>
        <c:scaling>
          <c:orientation val="minMax"/>
        </c:scaling>
        <c:delete val="0"/>
        <c:axPos val="b"/>
        <c:majorTickMark val="out"/>
        <c:minorTickMark val="none"/>
        <c:tickLblPos val="nextTo"/>
        <c:crossAx val="105635200"/>
        <c:crosses val="autoZero"/>
        <c:auto val="1"/>
        <c:lblAlgn val="ctr"/>
        <c:lblOffset val="100"/>
        <c:noMultiLvlLbl val="0"/>
      </c:catAx>
      <c:valAx>
        <c:axId val="105635200"/>
        <c:scaling>
          <c:orientation val="minMax"/>
        </c:scaling>
        <c:delete val="0"/>
        <c:axPos val="l"/>
        <c:majorGridlines/>
        <c:numFmt formatCode="General" sourceLinked="1"/>
        <c:majorTickMark val="out"/>
        <c:minorTickMark val="none"/>
        <c:tickLblPos val="nextTo"/>
        <c:crossAx val="10563366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სულ</a:t>
            </a:r>
            <a:r>
              <a:rPr lang="en-US"/>
              <a:t> </a:t>
            </a:r>
            <a:r>
              <a:rPr lang="ka-GE"/>
              <a:t>მოთხოვნილი თანხა</a:t>
            </a:r>
          </a:p>
        </c:rich>
      </c:tx>
      <c:layout/>
      <c:overlay val="0"/>
      <c:spPr>
        <a:noFill/>
        <a:ln>
          <a:noFill/>
        </a:ln>
        <a:effectLst/>
      </c:spPr>
    </c:title>
    <c:autoTitleDeleted val="0"/>
    <c:plotArea>
      <c:layout>
        <c:manualLayout>
          <c:layoutTarget val="inner"/>
          <c:xMode val="edge"/>
          <c:yMode val="edge"/>
          <c:x val="8.4490413274611861E-2"/>
          <c:y val="0.13451638689048762"/>
          <c:w val="0.90562258107567062"/>
          <c:h val="0.60793303486366279"/>
        </c:manualLayout>
      </c:layout>
      <c:lineChart>
        <c:grouping val="standard"/>
        <c:varyColors val="0"/>
        <c:ser>
          <c:idx val="0"/>
          <c:order val="0"/>
          <c:tx>
            <c:strRef>
              <c:f>მთლიანი!$C$6</c:f>
              <c:strCache>
                <c:ptCount val="1"/>
                <c:pt idx="0">
                  <c:v>Sum of მოთხოვნილი თანხა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მთლიანი!$D$5:$AA$5</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მთლიანი!$D$6:$AA$6</c:f>
              <c:numCache>
                <c:formatCode>#,##0</c:formatCode>
                <c:ptCount val="24"/>
                <c:pt idx="0">
                  <c:v>42773248</c:v>
                </c:pt>
                <c:pt idx="1">
                  <c:v>48675622.520000003</c:v>
                </c:pt>
                <c:pt idx="2">
                  <c:v>59823607.890000001</c:v>
                </c:pt>
                <c:pt idx="3">
                  <c:v>46794395.050000004</c:v>
                </c:pt>
                <c:pt idx="4">
                  <c:v>48278191.319999993</c:v>
                </c:pt>
                <c:pt idx="5">
                  <c:v>48497570.309999995</c:v>
                </c:pt>
                <c:pt idx="6">
                  <c:v>49550649.839999981</c:v>
                </c:pt>
                <c:pt idx="7">
                  <c:v>46474165.900000006</c:v>
                </c:pt>
                <c:pt idx="8">
                  <c:v>44377500.640000001</c:v>
                </c:pt>
                <c:pt idx="9">
                  <c:v>48535092.530000009</c:v>
                </c:pt>
                <c:pt idx="10">
                  <c:v>50060807.780000001</c:v>
                </c:pt>
                <c:pt idx="11">
                  <c:v>53757306.809999995</c:v>
                </c:pt>
                <c:pt idx="12">
                  <c:v>50488595.370000012</c:v>
                </c:pt>
                <c:pt idx="13">
                  <c:v>59573447.82</c:v>
                </c:pt>
                <c:pt idx="14">
                  <c:v>59781107.980000004</c:v>
                </c:pt>
                <c:pt idx="15">
                  <c:v>55839509.019999988</c:v>
                </c:pt>
                <c:pt idx="16">
                  <c:v>53214888.840000004</c:v>
                </c:pt>
                <c:pt idx="17">
                  <c:v>54686158.79999999</c:v>
                </c:pt>
                <c:pt idx="18">
                  <c:v>53931196</c:v>
                </c:pt>
                <c:pt idx="19">
                  <c:v>51410734.490000002</c:v>
                </c:pt>
                <c:pt idx="20">
                  <c:v>48312720.859999992</c:v>
                </c:pt>
                <c:pt idx="21">
                  <c:v>55012404.880000003</c:v>
                </c:pt>
                <c:pt idx="22">
                  <c:v>57054211.949999996</c:v>
                </c:pt>
                <c:pt idx="23">
                  <c:v>60133907.669999994</c:v>
                </c:pt>
              </c:numCache>
            </c:numRef>
          </c:val>
          <c:smooth val="0"/>
          <c:extLst xmlns:c16r2="http://schemas.microsoft.com/office/drawing/2015/06/chart">
            <c:ext xmlns:c16="http://schemas.microsoft.com/office/drawing/2014/chart" uri="{C3380CC4-5D6E-409C-BE32-E72D297353CC}">
              <c16:uniqueId val="{00000000-B276-4856-8110-53986D847E97}"/>
            </c:ext>
          </c:extLst>
        </c:ser>
        <c:dLbls>
          <c:showLegendKey val="0"/>
          <c:showVal val="0"/>
          <c:showCatName val="0"/>
          <c:showSerName val="0"/>
          <c:showPercent val="0"/>
          <c:showBubbleSize val="0"/>
        </c:dLbls>
        <c:marker val="1"/>
        <c:smooth val="0"/>
        <c:axId val="113965312"/>
        <c:axId val="113975296"/>
      </c:lineChart>
      <c:catAx>
        <c:axId val="1139653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3975296"/>
        <c:crosses val="autoZero"/>
        <c:auto val="1"/>
        <c:lblAlgn val="ctr"/>
        <c:lblOffset val="100"/>
        <c:noMultiLvlLbl val="0"/>
      </c:catAx>
      <c:valAx>
        <c:axId val="1139752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3965312"/>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9411307492142881E-2"/>
          <c:y val="0.16849230769230769"/>
          <c:w val="0.97486623184977417"/>
          <c:h val="0.73633531193216228"/>
        </c:manualLayout>
      </c:layout>
      <c:lineChart>
        <c:grouping val="standard"/>
        <c:varyColors val="0"/>
        <c:ser>
          <c:idx val="0"/>
          <c:order val="0"/>
          <c:tx>
            <c:strRef>
              <c:f>'შემთხვევის საშუალო ღირებულება'!$C$4</c:f>
              <c:strCache>
                <c:ptCount val="1"/>
                <c:pt idx="0">
                  <c:v>შემთხვევის საშუალო ღირებულება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'შემთხვევის საშუალო ღირებულება'!$D$3:$AA$3</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'შემთხვევის საშუალო ღირებულება'!$D$4:$AA$4</c:f>
              <c:numCache>
                <c:formatCode>#,##0</c:formatCode>
                <c:ptCount val="24"/>
                <c:pt idx="0">
                  <c:v>554.49575441735055</c:v>
                </c:pt>
                <c:pt idx="1">
                  <c:v>565.88607507818233</c:v>
                </c:pt>
                <c:pt idx="2">
                  <c:v>615.88246955268437</c:v>
                </c:pt>
                <c:pt idx="3">
                  <c:v>525.93307164933958</c:v>
                </c:pt>
                <c:pt idx="4">
                  <c:v>481.37149472046912</c:v>
                </c:pt>
                <c:pt idx="5">
                  <c:v>463.96726532603685</c:v>
                </c:pt>
                <c:pt idx="6">
                  <c:v>447.17977961681129</c:v>
                </c:pt>
                <c:pt idx="7">
                  <c:v>424.61549474645949</c:v>
                </c:pt>
                <c:pt idx="8">
                  <c:v>434.85184650962253</c:v>
                </c:pt>
                <c:pt idx="9">
                  <c:v>489.24531803153093</c:v>
                </c:pt>
                <c:pt idx="10">
                  <c:v>540.7010615110438</c:v>
                </c:pt>
                <c:pt idx="11">
                  <c:v>557.05321917453341</c:v>
                </c:pt>
                <c:pt idx="12">
                  <c:v>515.03733966479308</c:v>
                </c:pt>
                <c:pt idx="13">
                  <c:v>530.92007637601591</c:v>
                </c:pt>
                <c:pt idx="14">
                  <c:v>548.41502715397019</c:v>
                </c:pt>
                <c:pt idx="15">
                  <c:v>516.36665073097663</c:v>
                </c:pt>
                <c:pt idx="16">
                  <c:v>498.70182209227153</c:v>
                </c:pt>
                <c:pt idx="17">
                  <c:v>488.64823932190058</c:v>
                </c:pt>
                <c:pt idx="18">
                  <c:v>452.43190742598665</c:v>
                </c:pt>
                <c:pt idx="19">
                  <c:v>406.88586456666383</c:v>
                </c:pt>
                <c:pt idx="20">
                  <c:v>460.1102882340677</c:v>
                </c:pt>
                <c:pt idx="21">
                  <c:v>501.89850911697647</c:v>
                </c:pt>
                <c:pt idx="22">
                  <c:v>526.43457107855158</c:v>
                </c:pt>
                <c:pt idx="23">
                  <c:v>522.8080756557498</c:v>
                </c:pt>
              </c:numCache>
            </c:numRef>
          </c:val>
          <c:smooth val="0"/>
          <c:extLst xmlns:c16r2="http://schemas.microsoft.com/office/drawing/2015/06/chart">
            <c:ext xmlns:c16="http://schemas.microsoft.com/office/drawing/2014/chart" uri="{C3380CC4-5D6E-409C-BE32-E72D297353CC}">
              <c16:uniqueId val="{00000000-C379-46C3-90F5-23F695638632}"/>
            </c:ext>
          </c:extLst>
        </c:ser>
        <c:dLbls>
          <c:showLegendKey val="0"/>
          <c:showVal val="0"/>
          <c:showCatName val="0"/>
          <c:showSerName val="0"/>
          <c:showPercent val="0"/>
          <c:showBubbleSize val="0"/>
        </c:dLbls>
        <c:marker val="1"/>
        <c:smooth val="0"/>
        <c:axId val="114000256"/>
        <c:axId val="114001792"/>
      </c:lineChart>
      <c:catAx>
        <c:axId val="11400025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001792"/>
        <c:crosses val="autoZero"/>
        <c:auto val="1"/>
        <c:lblAlgn val="ctr"/>
        <c:lblOffset val="100"/>
        <c:noMultiLvlLbl val="0"/>
      </c:catAx>
      <c:valAx>
        <c:axId val="1140017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00025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გადაუდებელი სტაციონარული მომსახურება მოთხოვნილი თანხა</a:t>
            </a:r>
          </a:p>
        </c:rich>
      </c:tx>
      <c:layout>
        <c:manualLayout>
          <c:xMode val="edge"/>
          <c:yMode val="edge"/>
          <c:x val="0.17696087507875394"/>
          <c:y val="2.9094042457454755E-2"/>
        </c:manualLayout>
      </c:layout>
      <c:overlay val="0"/>
      <c:spPr>
        <a:noFill/>
        <a:ln>
          <a:noFill/>
        </a:ln>
        <a:effectLst/>
      </c:spPr>
    </c:title>
    <c:autoTitleDeleted val="0"/>
    <c:plotArea>
      <c:layout/>
      <c:lineChart>
        <c:grouping val="standard"/>
        <c:varyColors val="0"/>
        <c:ser>
          <c:idx val="0"/>
          <c:order val="0"/>
          <c:tx>
            <c:strRef>
              <c:f>კომპონენტი!$A$68</c:f>
              <c:strCache>
                <c:ptCount val="1"/>
                <c:pt idx="0">
                  <c:v>გადაუდებელი სტაციონარული მომსახურება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კომპონენტი!$B$67:$Y$67</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კომპონენტი!$B$68:$Y$68</c:f>
              <c:numCache>
                <c:formatCode>#,##0</c:formatCode>
                <c:ptCount val="24"/>
                <c:pt idx="0">
                  <c:v>28727649.770000003</c:v>
                </c:pt>
                <c:pt idx="1">
                  <c:v>30349961.27</c:v>
                </c:pt>
                <c:pt idx="2">
                  <c:v>39266987.170000002</c:v>
                </c:pt>
                <c:pt idx="3">
                  <c:v>28622642.259999998</c:v>
                </c:pt>
                <c:pt idx="4">
                  <c:v>28672162.770000003</c:v>
                </c:pt>
                <c:pt idx="5">
                  <c:v>27567641.369999997</c:v>
                </c:pt>
                <c:pt idx="6">
                  <c:v>27332895.379999999</c:v>
                </c:pt>
                <c:pt idx="7">
                  <c:v>28220974.030000001</c:v>
                </c:pt>
                <c:pt idx="8">
                  <c:v>25845916.829999998</c:v>
                </c:pt>
                <c:pt idx="9">
                  <c:v>28674443.739999998</c:v>
                </c:pt>
                <c:pt idx="10">
                  <c:v>30945530.329999998</c:v>
                </c:pt>
                <c:pt idx="11">
                  <c:v>32983109.170000002</c:v>
                </c:pt>
                <c:pt idx="12">
                  <c:v>33750378.660000004</c:v>
                </c:pt>
                <c:pt idx="13">
                  <c:v>38463161.759999998</c:v>
                </c:pt>
                <c:pt idx="14">
                  <c:v>38439759.770000003</c:v>
                </c:pt>
                <c:pt idx="15">
                  <c:v>33955785.739999995</c:v>
                </c:pt>
                <c:pt idx="16">
                  <c:v>32849346.609999999</c:v>
                </c:pt>
                <c:pt idx="17">
                  <c:v>31960799.009999998</c:v>
                </c:pt>
                <c:pt idx="18">
                  <c:v>30672067.969999999</c:v>
                </c:pt>
                <c:pt idx="19">
                  <c:v>30335045.030000001</c:v>
                </c:pt>
                <c:pt idx="20">
                  <c:v>27994040.130000003</c:v>
                </c:pt>
                <c:pt idx="21">
                  <c:v>32275397.740000002</c:v>
                </c:pt>
                <c:pt idx="22">
                  <c:v>35638529.710000001</c:v>
                </c:pt>
                <c:pt idx="23">
                  <c:v>37940570.689999998</c:v>
                </c:pt>
              </c:numCache>
            </c:numRef>
          </c:val>
          <c:smooth val="0"/>
        </c:ser>
        <c:dLbls>
          <c:showLegendKey val="0"/>
          <c:showVal val="0"/>
          <c:showCatName val="0"/>
          <c:showSerName val="0"/>
          <c:showPercent val="0"/>
          <c:showBubbleSize val="0"/>
        </c:dLbls>
        <c:marker val="1"/>
        <c:smooth val="0"/>
        <c:axId val="114055808"/>
        <c:axId val="114061696"/>
      </c:lineChart>
      <c:catAx>
        <c:axId val="1140558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061696"/>
        <c:crosses val="autoZero"/>
        <c:auto val="1"/>
        <c:lblAlgn val="ctr"/>
        <c:lblOffset val="100"/>
        <c:noMultiLvlLbl val="0"/>
      </c:catAx>
      <c:valAx>
        <c:axId val="114061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05580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გადაუდებელი სტაციონარული მომსახურება </a:t>
            </a:r>
            <a:r>
              <a:rPr lang="ka-GE" sz="1600" b="1" i="0" u="none" strike="noStrike" baseline="0">
                <a:effectLst/>
              </a:rPr>
              <a:t>ერთეული შემთხვევის საშუალო ღირებულება </a:t>
            </a:r>
            <a:endParaRPr lang="ka-GE"/>
          </a:p>
        </c:rich>
      </c:tx>
      <c:layout/>
      <c:overlay val="0"/>
      <c:spPr>
        <a:noFill/>
        <a:ln>
          <a:noFill/>
        </a:ln>
        <a:effectLst/>
      </c:spPr>
    </c:title>
    <c:autoTitleDeleted val="0"/>
    <c:plotArea>
      <c:layout/>
      <c:lineChart>
        <c:grouping val="standard"/>
        <c:varyColors val="0"/>
        <c:ser>
          <c:idx val="0"/>
          <c:order val="0"/>
          <c:tx>
            <c:strRef>
              <c:f>კომპონენტი!$A$109</c:f>
              <c:strCache>
                <c:ptCount val="1"/>
                <c:pt idx="0">
                  <c:v>გადაუდებელი სტაციონარული მომსახურება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კომპონენტი!$B$108:$Y$108</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კომპონენტი!$B$109:$Y$109</c:f>
              <c:numCache>
                <c:formatCode>#,##0</c:formatCode>
                <c:ptCount val="24"/>
                <c:pt idx="0">
                  <c:v>1564.090475853433</c:v>
                </c:pt>
                <c:pt idx="1">
                  <c:v>1514.4691252495011</c:v>
                </c:pt>
                <c:pt idx="2">
                  <c:v>1707.7058002087501</c:v>
                </c:pt>
                <c:pt idx="3">
                  <c:v>1412.6964246582102</c:v>
                </c:pt>
                <c:pt idx="4">
                  <c:v>1373.9116761703965</c:v>
                </c:pt>
                <c:pt idx="5">
                  <c:v>1439.8642729551864</c:v>
                </c:pt>
                <c:pt idx="6">
                  <c:v>1476.7353925117509</c:v>
                </c:pt>
                <c:pt idx="7">
                  <c:v>1656.2576459886145</c:v>
                </c:pt>
                <c:pt idx="8">
                  <c:v>1478.853168736053</c:v>
                </c:pt>
                <c:pt idx="9">
                  <c:v>1467.6994287761681</c:v>
                </c:pt>
                <c:pt idx="10">
                  <c:v>1535.8345491091368</c:v>
                </c:pt>
                <c:pt idx="11">
                  <c:v>1508.0060886064375</c:v>
                </c:pt>
                <c:pt idx="12">
                  <c:v>1502.2869518383336</c:v>
                </c:pt>
                <c:pt idx="13">
                  <c:v>1453.3595979595691</c:v>
                </c:pt>
                <c:pt idx="14">
                  <c:v>1514.270623202679</c:v>
                </c:pt>
                <c:pt idx="15">
                  <c:v>1432.7940309717708</c:v>
                </c:pt>
                <c:pt idx="16">
                  <c:v>1516.1703410874181</c:v>
                </c:pt>
                <c:pt idx="17">
                  <c:v>1510.5061207996596</c:v>
                </c:pt>
                <c:pt idx="18">
                  <c:v>1492.3401921860554</c:v>
                </c:pt>
                <c:pt idx="19">
                  <c:v>1511.2362392268221</c:v>
                </c:pt>
                <c:pt idx="20">
                  <c:v>1480.3045915075884</c:v>
                </c:pt>
                <c:pt idx="21">
                  <c:v>1414.5949219845722</c:v>
                </c:pt>
                <c:pt idx="22">
                  <c:v>1494.5286299589029</c:v>
                </c:pt>
                <c:pt idx="23">
                  <c:v>1401.7797491317519</c:v>
                </c:pt>
              </c:numCache>
            </c:numRef>
          </c:val>
          <c:smooth val="0"/>
        </c:ser>
        <c:dLbls>
          <c:showLegendKey val="0"/>
          <c:showVal val="0"/>
          <c:showCatName val="0"/>
          <c:showSerName val="0"/>
          <c:showPercent val="0"/>
          <c:showBubbleSize val="0"/>
        </c:dLbls>
        <c:marker val="1"/>
        <c:smooth val="0"/>
        <c:axId val="114098560"/>
        <c:axId val="114100096"/>
      </c:lineChart>
      <c:catAx>
        <c:axId val="11409856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100096"/>
        <c:crosses val="autoZero"/>
        <c:auto val="1"/>
        <c:lblAlgn val="ctr"/>
        <c:lblOffset val="100"/>
        <c:noMultiLvlLbl val="0"/>
      </c:catAx>
      <c:valAx>
        <c:axId val="1141000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09856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10"/>
          <c:dLbls>
            <c:dLbl>
              <c:idx val="0"/>
              <c:layout/>
              <c:tx>
                <c:rich>
                  <a:bodyPr/>
                  <a:lstStyle/>
                  <a:p>
                    <a:r>
                      <a:rPr lang="ka-GE" dirty="0"/>
                      <a:t>გადაუდებელი ამბულატორიული მომსახურება, </a:t>
                    </a:r>
                    <a:r>
                      <a:rPr lang="en-US" dirty="0" smtClean="0"/>
                      <a:t> </a:t>
                    </a:r>
                    <a:r>
                      <a:rPr lang="ka-GE" dirty="0" smtClean="0"/>
                      <a:t>მათ</a:t>
                    </a:r>
                    <a:r>
                      <a:rPr lang="ka-GE" baseline="0" dirty="0" smtClean="0"/>
                      <a:t> </a:t>
                    </a:r>
                    <a:r>
                      <a:rPr lang="ka-GE" baseline="0" dirty="0" smtClean="0"/>
                      <a:t>შორის </a:t>
                    </a:r>
                    <a:r>
                      <a:rPr lang="ka-GE" baseline="0" dirty="0" smtClean="0"/>
                      <a:t>იმუნიზაცია</a:t>
                    </a:r>
                    <a:r>
                      <a:rPr lang="ka-GE" dirty="0" smtClean="0"/>
                      <a:t> </a:t>
                    </a:r>
                    <a:r>
                      <a:rPr lang="ka-GE" dirty="0"/>
                      <a:t>832,680 </a:t>
                    </a:r>
                  </a:p>
                </c:rich>
              </c:tx>
              <c:showLegendKey val="0"/>
              <c:showVal val="1"/>
              <c:showCatName val="1"/>
              <c:showSerName val="0"/>
              <c:showPercent val="0"/>
              <c:showBubbleSize val="0"/>
            </c:dLbl>
            <c:showLegendKey val="0"/>
            <c:showVal val="1"/>
            <c:showCatName val="1"/>
            <c:showSerName val="0"/>
            <c:showPercent val="0"/>
            <c:showBubbleSize val="0"/>
            <c:showLeaderLines val="1"/>
          </c:dLbls>
          <c:cat>
            <c:strRef>
              <c:f>Sheet3!$A$23:$A$29</c:f>
              <c:strCache>
                <c:ptCount val="7"/>
                <c:pt idx="0">
                  <c:v>გადაუდებელი ამბულატორიული მომსახურება</c:v>
                </c:pt>
                <c:pt idx="1">
                  <c:v>გადაუდებელი სტაციონარული მომსახურება</c:v>
                </c:pt>
                <c:pt idx="2">
                  <c:v>გეგმიური ქირურგიული მომსახურება ( გარდა კარდიოქირურგიისა)</c:v>
                </c:pt>
                <c:pt idx="3">
                  <c:v>კარდიოქირურგია</c:v>
                </c:pt>
                <c:pt idx="4">
                  <c:v>მშობიარობა და საკეისრო კვეთა</c:v>
                </c:pt>
                <c:pt idx="5">
                  <c:v>სხივური თერაპია</c:v>
                </c:pt>
                <c:pt idx="6">
                  <c:v>ქიმიოთერაპია და ჰორმონოთერაპია</c:v>
                </c:pt>
              </c:strCache>
            </c:strRef>
          </c:cat>
          <c:val>
            <c:numRef>
              <c:f>Sheet3!$B$23:$B$29</c:f>
              <c:numCache>
                <c:formatCode>_(* #,##0_);_(* \(#,##0\);_(* "-"_);_(@_)</c:formatCode>
                <c:ptCount val="7"/>
                <c:pt idx="0">
                  <c:v>832680</c:v>
                </c:pt>
                <c:pt idx="1">
                  <c:v>274105</c:v>
                </c:pt>
                <c:pt idx="2">
                  <c:v>112838</c:v>
                </c:pt>
                <c:pt idx="3">
                  <c:v>3845</c:v>
                </c:pt>
                <c:pt idx="4">
                  <c:v>48465</c:v>
                </c:pt>
                <c:pt idx="5">
                  <c:v>3080</c:v>
                </c:pt>
                <c:pt idx="6">
                  <c:v>47446</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8.247422680412371E-2"/>
          <c:y val="0.11582976178610585"/>
          <c:w val="0.91752577319587625"/>
          <c:h val="0.88417023821389418"/>
        </c:manualLayout>
      </c:layout>
      <c:pie3DChart>
        <c:varyColors val="1"/>
        <c:ser>
          <c:idx val="0"/>
          <c:order val="0"/>
          <c:explosion val="10"/>
          <c:dLbls>
            <c:dLbl>
              <c:idx val="2"/>
              <c:layout/>
              <c:tx>
                <c:rich>
                  <a:bodyPr/>
                  <a:lstStyle/>
                  <a:p>
                    <a:r>
                      <a:rPr lang="ka-GE" dirty="0"/>
                      <a:t>გადაუდებელი </a:t>
                    </a:r>
                    <a:r>
                      <a:rPr lang="ka-GE" dirty="0" smtClean="0"/>
                      <a:t>სტაციონარული მომსახურება</a:t>
                    </a:r>
                    <a:r>
                      <a:rPr lang="ka-GE" dirty="0"/>
                      <a:t>, 370,732,639.10</a:t>
                    </a:r>
                  </a:p>
                </c:rich>
              </c:tx>
              <c:showLegendKey val="0"/>
              <c:showVal val="1"/>
              <c:showCatName val="1"/>
              <c:showSerName val="0"/>
              <c:showPercent val="0"/>
              <c:showBubbleSize val="0"/>
            </c:dLbl>
            <c:showLegendKey val="0"/>
            <c:showVal val="1"/>
            <c:showCatName val="1"/>
            <c:showSerName val="0"/>
            <c:showPercent val="0"/>
            <c:showBubbleSize val="0"/>
            <c:showLeaderLines val="1"/>
          </c:dLbls>
          <c:cat>
            <c:strRef>
              <c:f>'[2016 საყოველთაო ჯანდაცვა კომპონენტების მიხედვით.xlsx]Sheet1'!$B$7:$B$15</c:f>
              <c:strCache>
                <c:ptCount val="9"/>
                <c:pt idx="0">
                  <c:v>გადაუდებელი ამბულატორიული მომსახურება </c:v>
                </c:pt>
                <c:pt idx="1">
                  <c:v>გეგმიური ამბულატორიული მომსახურება </c:v>
                </c:pt>
                <c:pt idx="2">
                  <c:v>გადაუდებელი სტაციონალური მომსახურება</c:v>
                </c:pt>
                <c:pt idx="3">
                  <c:v>გეგმიური ქირურგიული მომსახურება ( გარდა კარდიოქირურგიისა)</c:v>
                </c:pt>
                <c:pt idx="4">
                  <c:v>კარდიოქირურგია </c:v>
                </c:pt>
                <c:pt idx="5">
                  <c:v>ქიმიოთერაპია და ჰორმონოთერაპია</c:v>
                </c:pt>
                <c:pt idx="6">
                  <c:v>სხივური თერაპია</c:v>
                </c:pt>
                <c:pt idx="7">
                  <c:v>მშობიარობა და საკეისრო კვეთა</c:v>
                </c:pt>
                <c:pt idx="8">
                  <c:v>სამკურნალო საშუალებები</c:v>
                </c:pt>
              </c:strCache>
            </c:strRef>
          </c:cat>
          <c:val>
            <c:numRef>
              <c:f>'[2016 საყოველთაო ჯანდაცვა კომპონენტების მიხედვით.xlsx]Sheet1'!$C$7:$C$15</c:f>
              <c:numCache>
                <c:formatCode>#,##0.00;[Red]#,##0.00</c:formatCode>
                <c:ptCount val="9"/>
                <c:pt idx="0">
                  <c:v>63305177.770000003</c:v>
                </c:pt>
                <c:pt idx="1">
                  <c:v>61920435.93</c:v>
                </c:pt>
                <c:pt idx="2">
                  <c:v>370732639.10000002</c:v>
                </c:pt>
                <c:pt idx="3">
                  <c:v>101528495.40000001</c:v>
                </c:pt>
                <c:pt idx="4">
                  <c:v>20001737.309999999</c:v>
                </c:pt>
                <c:pt idx="5">
                  <c:v>21947274.190000001</c:v>
                </c:pt>
                <c:pt idx="6">
                  <c:v>12935735.15</c:v>
                </c:pt>
                <c:pt idx="7">
                  <c:v>25157153.710000001</c:v>
                </c:pt>
                <c:pt idx="8">
                  <c:v>23767.41</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solidFill>
                <a:schemeClr val="tx2">
                  <a:lumMod val="40000"/>
                  <a:lumOff val="60000"/>
                </a:schemeClr>
              </a:solidFill>
            </c:spPr>
            <c:showLegendKey val="0"/>
            <c:showVal val="1"/>
            <c:showCatName val="0"/>
            <c:showSerName val="0"/>
            <c:showPercent val="0"/>
            <c:showBubbleSize val="0"/>
            <c:showLeaderLines val="0"/>
          </c:dLbls>
          <c:cat>
            <c:strRef>
              <c:f>'[საყოველთაო ჯანდაცვა სტატისტიკა 2016წ-1.xlsx]Sheet1'!$A$1:$C$1</c:f>
              <c:strCache>
                <c:ptCount val="3"/>
                <c:pt idx="0">
                  <c:v>მიზნობრივი ჯგუფები (218)</c:v>
                </c:pt>
                <c:pt idx="1">
                  <c:v>ასაკობრივი ჯგუფები (165)</c:v>
                </c:pt>
                <c:pt idx="2">
                  <c:v>საბაზისო პაკეტი (36)</c:v>
                </c:pt>
              </c:strCache>
            </c:strRef>
          </c:cat>
          <c:val>
            <c:numRef>
              <c:f>'[საყოველთაო ჯანდაცვა სტატისტიკა 2016წ-1.xlsx]Sheet1'!$A$2:$C$2</c:f>
              <c:numCache>
                <c:formatCode>General</c:formatCode>
                <c:ptCount val="3"/>
                <c:pt idx="0">
                  <c:v>20.71</c:v>
                </c:pt>
                <c:pt idx="1">
                  <c:v>24.53</c:v>
                </c:pt>
                <c:pt idx="2">
                  <c:v>7.78</c:v>
                </c:pt>
              </c:numCache>
            </c:numRef>
          </c:val>
        </c:ser>
        <c:dLbls>
          <c:showLegendKey val="0"/>
          <c:showVal val="0"/>
          <c:showCatName val="0"/>
          <c:showSerName val="0"/>
          <c:showPercent val="0"/>
          <c:showBubbleSize val="0"/>
        </c:dLbls>
        <c:gapWidth val="150"/>
        <c:shape val="box"/>
        <c:axId val="114270592"/>
        <c:axId val="114272128"/>
        <c:axId val="0"/>
      </c:bar3DChart>
      <c:catAx>
        <c:axId val="114270592"/>
        <c:scaling>
          <c:orientation val="minMax"/>
        </c:scaling>
        <c:delete val="0"/>
        <c:axPos val="b"/>
        <c:majorTickMark val="out"/>
        <c:minorTickMark val="none"/>
        <c:tickLblPos val="nextTo"/>
        <c:crossAx val="114272128"/>
        <c:crosses val="autoZero"/>
        <c:auto val="1"/>
        <c:lblAlgn val="ctr"/>
        <c:lblOffset val="100"/>
        <c:noMultiLvlLbl val="0"/>
      </c:catAx>
      <c:valAx>
        <c:axId val="114272128"/>
        <c:scaling>
          <c:orientation val="minMax"/>
        </c:scaling>
        <c:delete val="0"/>
        <c:axPos val="l"/>
        <c:majorGridlines/>
        <c:numFmt formatCode="General" sourceLinked="1"/>
        <c:majorTickMark val="out"/>
        <c:minorTickMark val="none"/>
        <c:tickLblPos val="nextTo"/>
        <c:crossAx val="114270592"/>
        <c:crosses val="autoZero"/>
        <c:crossBetween val="between"/>
      </c:valAx>
    </c:plotArea>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cked"/>
        <c:varyColors val="0"/>
        <c:ser>
          <c:idx val="0"/>
          <c:order val="0"/>
          <c:marker>
            <c:symbol val="none"/>
          </c:marker>
          <c:cat>
            <c:strRef>
              <c:f>'[საყოველთაო ჯანდაცვა სტატისტიკა 2016წ-1.xlsx]სულ თვეებად'!$B$7:$M$7</c:f>
              <c:strCache>
                <c:ptCount val="12"/>
                <c:pt idx="0">
                  <c:v>2016-01</c:v>
                </c:pt>
                <c:pt idx="1">
                  <c:v>2016-02</c:v>
                </c:pt>
                <c:pt idx="2">
                  <c:v>2016-03</c:v>
                </c:pt>
                <c:pt idx="3">
                  <c:v>2016-04</c:v>
                </c:pt>
                <c:pt idx="4">
                  <c:v>2016-05</c:v>
                </c:pt>
                <c:pt idx="5">
                  <c:v>2016-06</c:v>
                </c:pt>
                <c:pt idx="6">
                  <c:v>2016-07</c:v>
                </c:pt>
                <c:pt idx="7">
                  <c:v>2016-08</c:v>
                </c:pt>
                <c:pt idx="8">
                  <c:v>2016-09</c:v>
                </c:pt>
                <c:pt idx="9">
                  <c:v>2016-10</c:v>
                </c:pt>
                <c:pt idx="10">
                  <c:v>2016-11</c:v>
                </c:pt>
                <c:pt idx="11">
                  <c:v>2016-12</c:v>
                </c:pt>
              </c:strCache>
            </c:strRef>
          </c:cat>
          <c:val>
            <c:numRef>
              <c:f>'[საყოველთაო ჯანდაცვა სტატისტიკა 2016წ-1.xlsx]სულ თვეებად'!$B$8:$M$8</c:f>
              <c:numCache>
                <c:formatCode>General</c:formatCode>
                <c:ptCount val="12"/>
                <c:pt idx="0">
                  <c:v>12.724902219051026</c:v>
                </c:pt>
                <c:pt idx="1">
                  <c:v>14.804534890668146</c:v>
                </c:pt>
                <c:pt idx="2">
                  <c:v>14.852189230647028</c:v>
                </c:pt>
                <c:pt idx="3">
                  <c:v>13.950055394439588</c:v>
                </c:pt>
                <c:pt idx="4">
                  <c:v>13.350152663770013</c:v>
                </c:pt>
                <c:pt idx="5">
                  <c:v>13.685299560099613</c:v>
                </c:pt>
                <c:pt idx="6">
                  <c:v>13.523865675294134</c:v>
                </c:pt>
                <c:pt idx="7">
                  <c:v>13.008066601518282</c:v>
                </c:pt>
                <c:pt idx="8">
                  <c:v>12.716326935926817</c:v>
                </c:pt>
                <c:pt idx="9">
                  <c:v>13.401003374393296</c:v>
                </c:pt>
                <c:pt idx="10">
                  <c:v>14.24989864001031</c:v>
                </c:pt>
                <c:pt idx="11">
                  <c:v>14.952924709207235</c:v>
                </c:pt>
              </c:numCache>
            </c:numRef>
          </c:val>
          <c:smooth val="0"/>
        </c:ser>
        <c:dLbls>
          <c:showLegendKey val="0"/>
          <c:showVal val="0"/>
          <c:showCatName val="0"/>
          <c:showSerName val="0"/>
          <c:showPercent val="0"/>
          <c:showBubbleSize val="0"/>
        </c:dLbls>
        <c:marker val="1"/>
        <c:smooth val="0"/>
        <c:axId val="114628480"/>
        <c:axId val="114630016"/>
      </c:lineChart>
      <c:catAx>
        <c:axId val="114628480"/>
        <c:scaling>
          <c:orientation val="minMax"/>
        </c:scaling>
        <c:delete val="0"/>
        <c:axPos val="b"/>
        <c:majorTickMark val="out"/>
        <c:minorTickMark val="none"/>
        <c:tickLblPos val="nextTo"/>
        <c:crossAx val="114630016"/>
        <c:crosses val="autoZero"/>
        <c:auto val="1"/>
        <c:lblAlgn val="ctr"/>
        <c:lblOffset val="100"/>
        <c:noMultiLvlLbl val="0"/>
      </c:catAx>
      <c:valAx>
        <c:axId val="114630016"/>
        <c:scaling>
          <c:orientation val="minMax"/>
        </c:scaling>
        <c:delete val="0"/>
        <c:axPos val="l"/>
        <c:majorGridlines/>
        <c:numFmt formatCode="General" sourceLinked="1"/>
        <c:majorTickMark val="out"/>
        <c:minorTickMark val="none"/>
        <c:tickLblPos val="nextTo"/>
        <c:crossAx val="114628480"/>
        <c:crosses val="autoZero"/>
        <c:crossBetween val="between"/>
      </c:valAx>
    </c:plotArea>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8778143852995072E-2"/>
          <c:y val="0.11637193273881763"/>
          <c:w val="0.81728647958960743"/>
          <c:h val="0.79149856390647966"/>
        </c:manualLayout>
      </c:layout>
      <c:pieChart>
        <c:varyColors val="1"/>
        <c:ser>
          <c:idx val="0"/>
          <c:order val="0"/>
          <c:explosion val="8"/>
          <c:dPt>
            <c:idx val="6"/>
            <c:bubble3D val="0"/>
          </c:dPt>
          <c:dLbls>
            <c:dLbl>
              <c:idx val="3"/>
              <c:layout>
                <c:manualLayout>
                  <c:x val="-4.4196361048089328E-2"/>
                  <c:y val="7.0849876159846212E-2"/>
                </c:manualLayout>
              </c:layout>
              <c:dLblPos val="bestFit"/>
              <c:showLegendKey val="1"/>
              <c:showVal val="0"/>
              <c:showCatName val="1"/>
              <c:showSerName val="0"/>
              <c:showPercent val="1"/>
              <c:showBubbleSize val="0"/>
              <c:extLst>
                <c:ext xmlns:c15="http://schemas.microsoft.com/office/drawing/2012/chart" uri="{CE6537A1-D6FC-4f65-9D91-7224C49458BB}">
                  <c15:layout/>
                </c:ext>
              </c:extLst>
            </c:dLbl>
            <c:dLbl>
              <c:idx val="4"/>
              <c:layout>
                <c:manualLayout>
                  <c:x val="-1.9032763912985454E-3"/>
                  <c:y val="3.6925067465158404E-2"/>
                </c:manualLayout>
              </c:layout>
              <c:dLblPos val="bestFit"/>
              <c:showLegendKey val="1"/>
              <c:showVal val="0"/>
              <c:showCatName val="1"/>
              <c:showSerName val="0"/>
              <c:showPercent val="1"/>
              <c:showBubbleSize val="0"/>
              <c:extLst>
                <c:ext xmlns:c15="http://schemas.microsoft.com/office/drawing/2012/chart" uri="{CE6537A1-D6FC-4f65-9D91-7224C49458BB}">
                  <c15:layout/>
                </c:ext>
              </c:extLst>
            </c:dLbl>
            <c:dLbl>
              <c:idx val="6"/>
              <c:layout>
                <c:manualLayout>
                  <c:x val="0.10208044174562926"/>
                  <c:y val="2.3474178403755869E-3"/>
                </c:manualLayout>
              </c:layout>
              <c:dLblPos val="bestFit"/>
              <c:showLegendKey val="1"/>
              <c:showVal val="0"/>
              <c:showCatName val="1"/>
              <c:showSerName val="0"/>
              <c:showPercent val="1"/>
              <c:showBubbleSize val="0"/>
              <c:extLst>
                <c:ext xmlns:c15="http://schemas.microsoft.com/office/drawing/2012/chart" uri="{CE6537A1-D6FC-4f65-9D91-7224C49458BB}">
                  <c15:layout/>
                </c:ext>
              </c:extLst>
            </c:dLbl>
            <c:numFmt formatCode="0.00%" sourceLinked="0"/>
            <c:spPr>
              <a:noFill/>
              <a:ln>
                <a:noFill/>
              </a:ln>
              <a:effectLst/>
            </c:spPr>
            <c:txPr>
              <a:bodyPr/>
              <a:lstStyle/>
              <a:p>
                <a:pPr>
                  <a:defRPr sz="800" b="1"/>
                </a:pPr>
                <a:endParaRPr lang="en-US"/>
              </a:p>
            </c:txPr>
            <c:dLblPos val="bestFit"/>
            <c:showLegendKey val="1"/>
            <c:showVal val="0"/>
            <c:showCatName val="1"/>
            <c:showSerName val="0"/>
            <c:showPercent val="1"/>
            <c:showBubbleSize val="0"/>
            <c:showLeaderLines val="1"/>
            <c:extLst>
              <c:ext xmlns:c15="http://schemas.microsoft.com/office/drawing/2012/chart" uri="{CE6537A1-D6FC-4f65-9D91-7224C49458BB}">
                <c15:layout/>
              </c:ext>
            </c:extLst>
          </c:dLbls>
          <c:cat>
            <c:strRef>
              <c:f>Sheet2!$A$21:$A$27</c:f>
              <c:strCache>
                <c:ptCount val="7"/>
                <c:pt idx="0">
                  <c:v>გადაუდებელი ამბულატორიული მომსახურება</c:v>
                </c:pt>
                <c:pt idx="1">
                  <c:v>იმუნიზაცია</c:v>
                </c:pt>
                <c:pt idx="2">
                  <c:v>გადაუდებელი სტაციონარული მომსახურება</c:v>
                </c:pt>
                <c:pt idx="3">
                  <c:v>გეგმიური ქირურგიული მომსახურება (გარდა კარდიოქირურგიის)</c:v>
                </c:pt>
                <c:pt idx="4">
                  <c:v>კარდიოქირურგია</c:v>
                </c:pt>
                <c:pt idx="5">
                  <c:v>მშობიარობა და საკეისრო კვეთა</c:v>
                </c:pt>
                <c:pt idx="6">
                  <c:v>ქიმიო, ჰორმონო და სხივური თერაპია</c:v>
                </c:pt>
              </c:strCache>
            </c:strRef>
          </c:cat>
          <c:val>
            <c:numRef>
              <c:f>Sheet2!$B$21:$B$27</c:f>
              <c:numCache>
                <c:formatCode>General</c:formatCode>
                <c:ptCount val="7"/>
                <c:pt idx="0">
                  <c:v>1218083</c:v>
                </c:pt>
                <c:pt idx="1">
                  <c:v>408285</c:v>
                </c:pt>
                <c:pt idx="2">
                  <c:v>552366</c:v>
                </c:pt>
                <c:pt idx="3">
                  <c:v>239401</c:v>
                </c:pt>
                <c:pt idx="4">
                  <c:v>8287</c:v>
                </c:pt>
                <c:pt idx="5">
                  <c:v>136935</c:v>
                </c:pt>
                <c:pt idx="6">
                  <c:v>100682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50"/>
    </c:view3D>
    <c:floor>
      <c:thickness val="0"/>
    </c:floor>
    <c:sideWall>
      <c:thickness val="0"/>
    </c:sideWall>
    <c:backWall>
      <c:thickness val="0"/>
    </c:backWall>
    <c:plotArea>
      <c:layout>
        <c:manualLayout>
          <c:layoutTarget val="inner"/>
          <c:xMode val="edge"/>
          <c:yMode val="edge"/>
          <c:x val="3.8690413698287712E-2"/>
          <c:y val="9.1600424946881642E-2"/>
          <c:w val="0.92579377577802779"/>
          <c:h val="0.90145523476232137"/>
        </c:manualLayout>
      </c:layout>
      <c:pie3DChart>
        <c:varyColors val="1"/>
        <c:ser>
          <c:idx val="0"/>
          <c:order val="0"/>
          <c:explosion val="9"/>
          <c:dLbls>
            <c:dLbl>
              <c:idx val="0"/>
              <c:layout/>
              <c:tx>
                <c:rich>
                  <a:bodyPr/>
                  <a:lstStyle/>
                  <a:p>
                    <a:r>
                      <a:rPr lang="ka-GE" smtClean="0"/>
                      <a:t>გეგმურიიამბულატორიული </a:t>
                    </a:r>
                    <a:r>
                      <a:rPr lang="ka-GE" dirty="0"/>
                      <a:t>მომსახურება 
9%</a:t>
                    </a:r>
                  </a:p>
                </c:rich>
              </c:tx>
              <c:showLegendKey val="1"/>
              <c:showVal val="0"/>
              <c:showCatName val="1"/>
              <c:showSerName val="0"/>
              <c:showPercent val="1"/>
              <c:showBubbleSize val="0"/>
            </c:dLbl>
            <c:dLbl>
              <c:idx val="1"/>
              <c:layout/>
              <c:tx>
                <c:rich>
                  <a:bodyPr/>
                  <a:lstStyle/>
                  <a:p>
                    <a:r>
                      <a:rPr lang="ka-GE" smtClean="0"/>
                      <a:t>გადაუდებელი სტაიონარული მომსაუხრება </a:t>
                    </a:r>
                    <a:r>
                      <a:rPr lang="ka-GE" dirty="0"/>
                      <a:t>
53%</a:t>
                    </a:r>
                  </a:p>
                </c:rich>
              </c:tx>
              <c:showLegendKey val="1"/>
              <c:showVal val="0"/>
              <c:showCatName val="1"/>
              <c:showSerName val="0"/>
              <c:showPercent val="1"/>
              <c:showBubbleSize val="0"/>
            </c:dLbl>
            <c:dLbl>
              <c:idx val="2"/>
              <c:layout/>
              <c:tx>
                <c:rich>
                  <a:bodyPr/>
                  <a:lstStyle/>
                  <a:p>
                    <a:r>
                      <a:rPr lang="ka-GE"/>
                      <a:t>გადაუდებელი </a:t>
                    </a:r>
                    <a:r>
                      <a:rPr lang="ka-GE" smtClean="0"/>
                      <a:t>ამბულატორიული მომსახურება</a:t>
                    </a:r>
                    <a:r>
                      <a:rPr lang="ka-GE" dirty="0"/>
                      <a:t>
11%</a:t>
                    </a:r>
                  </a:p>
                </c:rich>
              </c:tx>
              <c:showLegendKey val="1"/>
              <c:showVal val="0"/>
              <c:showCatName val="1"/>
              <c:showSerName val="0"/>
              <c:showPercent val="1"/>
              <c:showBubbleSize val="0"/>
            </c:dLbl>
            <c:dLbl>
              <c:idx val="8"/>
              <c:numFmt formatCode="0.000%" sourceLinked="0"/>
              <c:spPr/>
              <c:txPr>
                <a:bodyPr/>
                <a:lstStyle/>
                <a:p>
                  <a:pPr>
                    <a:defRPr sz="800" b="1"/>
                  </a:pPr>
                  <a:endParaRPr lang="en-US"/>
                </a:p>
              </c:txPr>
              <c:showLegendKey val="1"/>
              <c:showVal val="0"/>
              <c:showCatName val="1"/>
              <c:showSerName val="0"/>
              <c:showPercent val="1"/>
              <c:showBubbleSize val="0"/>
            </c:dLbl>
            <c:numFmt formatCode="General" sourceLinked="0"/>
            <c:txPr>
              <a:bodyPr/>
              <a:lstStyle/>
              <a:p>
                <a:pPr>
                  <a:defRPr sz="800" b="1"/>
                </a:pPr>
                <a:endParaRPr lang="en-US"/>
              </a:p>
            </c:txPr>
            <c:showLegendKey val="1"/>
            <c:showVal val="0"/>
            <c:showCatName val="1"/>
            <c:showSerName val="0"/>
            <c:showPercent val="1"/>
            <c:showBubbleSize val="0"/>
            <c:showLeaderLines val="1"/>
          </c:dLbls>
          <c:cat>
            <c:strRef>
              <c:f>Sheet1!$B$7:$B$15</c:f>
              <c:strCache>
                <c:ptCount val="9"/>
                <c:pt idx="0">
                  <c:v>გადაუდებელი ამბულატორიული მომსახურება </c:v>
                </c:pt>
                <c:pt idx="1">
                  <c:v>გეგმიური ამბულატორიული მომსახურება </c:v>
                </c:pt>
                <c:pt idx="2">
                  <c:v>გადაუდებელი სტაციონალური მომსახურება</c:v>
                </c:pt>
                <c:pt idx="3">
                  <c:v>გეგმიური ქირურგიული მომსახურება ( გარდა კარდიოქირურგიისა)</c:v>
                </c:pt>
                <c:pt idx="4">
                  <c:v>კარდიოქირურგია </c:v>
                </c:pt>
                <c:pt idx="5">
                  <c:v>ქიმიოთერაპია და ჰორმონოთერაპია</c:v>
                </c:pt>
                <c:pt idx="6">
                  <c:v>სხივური თერაპია</c:v>
                </c:pt>
                <c:pt idx="7">
                  <c:v>მშობიარობა და საკეისრო კვეთა</c:v>
                </c:pt>
                <c:pt idx="8">
                  <c:v>სამკურნალო საშუალებები</c:v>
                </c:pt>
              </c:strCache>
            </c:strRef>
          </c:cat>
          <c:val>
            <c:numRef>
              <c:f>Sheet1!$C$7:$C$15</c:f>
              <c:numCache>
                <c:formatCode>#,##0.00;[Red]#,##0.00</c:formatCode>
                <c:ptCount val="9"/>
                <c:pt idx="0">
                  <c:v>142707643.80000001</c:v>
                </c:pt>
                <c:pt idx="1">
                  <c:v>866728339.29999995</c:v>
                </c:pt>
                <c:pt idx="2">
                  <c:v>179312060.30000001</c:v>
                </c:pt>
                <c:pt idx="3">
                  <c:v>235364197</c:v>
                </c:pt>
                <c:pt idx="4">
                  <c:v>50214141.109999999</c:v>
                </c:pt>
                <c:pt idx="5">
                  <c:v>55401846.240000002</c:v>
                </c:pt>
                <c:pt idx="6">
                  <c:v>33429791.66</c:v>
                </c:pt>
                <c:pt idx="7">
                  <c:v>87800039.890000001</c:v>
                </c:pt>
                <c:pt idx="8">
                  <c:v>72229.820000000007</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0418331389131914"/>
          <c:y val="4.4814240546490927E-2"/>
          <c:w val="0.86835909400213862"/>
          <c:h val="0.69540768861495661"/>
        </c:manualLayout>
      </c:layout>
      <c:barChart>
        <c:barDir val="col"/>
        <c:grouping val="percentStacked"/>
        <c:varyColors val="0"/>
        <c:ser>
          <c:idx val="0"/>
          <c:order val="0"/>
          <c:tx>
            <c:strRef>
              <c:f>Sheet1!$A$2</c:f>
              <c:strCache>
                <c:ptCount val="1"/>
                <c:pt idx="0">
                  <c:v>სახელმწიფო </c:v>
                </c:pt>
              </c:strCache>
            </c:strRef>
          </c:tx>
          <c:invertIfNegative val="0"/>
          <c:dLbls>
            <c:numFmt formatCode="0%" sourceLinked="0"/>
            <c:showLegendKey val="0"/>
            <c:showVal val="1"/>
            <c:showCatName val="0"/>
            <c:showSerName val="0"/>
            <c:showPercent val="0"/>
            <c:showBubbleSize val="0"/>
            <c:showLeaderLines val="0"/>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Sheet1!$B$2:$P$2</c:f>
              <c:numCache>
                <c:formatCode>0.0%</c:formatCode>
                <c:ptCount val="15"/>
                <c:pt idx="0">
                  <c:v>0.11611719897306028</c:v>
                </c:pt>
                <c:pt idx="1">
                  <c:v>0.11259381313655407</c:v>
                </c:pt>
                <c:pt idx="2">
                  <c:v>0.14282802968544489</c:v>
                </c:pt>
                <c:pt idx="3">
                  <c:v>0.14862777028551627</c:v>
                </c:pt>
                <c:pt idx="4">
                  <c:v>0.16336499026976065</c:v>
                </c:pt>
                <c:pt idx="5">
                  <c:v>0.16143108265720446</c:v>
                </c:pt>
                <c:pt idx="6">
                  <c:v>0.15638809063788717</c:v>
                </c:pt>
                <c:pt idx="7">
                  <c:v>0.1875627729921201</c:v>
                </c:pt>
                <c:pt idx="8">
                  <c:v>0.22551126059583557</c:v>
                </c:pt>
                <c:pt idx="9">
                  <c:v>0.22261162605956195</c:v>
                </c:pt>
                <c:pt idx="10">
                  <c:v>0.18389450440508417</c:v>
                </c:pt>
                <c:pt idx="11">
                  <c:v>0.20558478137628822</c:v>
                </c:pt>
                <c:pt idx="12">
                  <c:v>0.24305935029790032</c:v>
                </c:pt>
                <c:pt idx="13">
                  <c:v>0.28178101399054317</c:v>
                </c:pt>
                <c:pt idx="14">
                  <c:v>0.34536408745185498</c:v>
                </c:pt>
              </c:numCache>
            </c:numRef>
          </c:val>
        </c:ser>
        <c:ser>
          <c:idx val="1"/>
          <c:order val="1"/>
          <c:tx>
            <c:strRef>
              <c:f>Sheet1!$A$3</c:f>
              <c:strCache>
                <c:ptCount val="1"/>
                <c:pt idx="0">
                  <c:v>კერძო</c:v>
                </c:pt>
              </c:strCache>
            </c:strRef>
          </c:tx>
          <c:invertIfNegative val="0"/>
          <c:dLbls>
            <c:numFmt formatCode="0%" sourceLinked="0"/>
            <c:showLegendKey val="0"/>
            <c:showVal val="1"/>
            <c:showCatName val="0"/>
            <c:showSerName val="0"/>
            <c:showPercent val="0"/>
            <c:showBubbleSize val="0"/>
            <c:showLeaderLines val="0"/>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Sheet1!$B$3:$P$3</c:f>
              <c:numCache>
                <c:formatCode>0.0%</c:formatCode>
                <c:ptCount val="15"/>
                <c:pt idx="0">
                  <c:v>0.81490275414112501</c:v>
                </c:pt>
                <c:pt idx="1">
                  <c:v>0.80935633349597846</c:v>
                </c:pt>
                <c:pt idx="2">
                  <c:v>0.79981256345050455</c:v>
                </c:pt>
                <c:pt idx="3">
                  <c:v>0.804888247937663</c:v>
                </c:pt>
                <c:pt idx="4">
                  <c:v>0.80825316857476259</c:v>
                </c:pt>
                <c:pt idx="5">
                  <c:v>0.78785257347005</c:v>
                </c:pt>
                <c:pt idx="6">
                  <c:v>0.78588910452734273</c:v>
                </c:pt>
                <c:pt idx="7">
                  <c:v>0.71769460750877689</c:v>
                </c:pt>
                <c:pt idx="8">
                  <c:v>0.73152284009282442</c:v>
                </c:pt>
                <c:pt idx="9">
                  <c:v>0.75060887839799795</c:v>
                </c:pt>
                <c:pt idx="10">
                  <c:v>0.79117243857065067</c:v>
                </c:pt>
                <c:pt idx="11">
                  <c:v>0.77138019413324044</c:v>
                </c:pt>
                <c:pt idx="12">
                  <c:v>0.73436844981121385</c:v>
                </c:pt>
                <c:pt idx="13">
                  <c:v>0.69930892367581288</c:v>
                </c:pt>
                <c:pt idx="14">
                  <c:v>0.63889449301500512</c:v>
                </c:pt>
              </c:numCache>
            </c:numRef>
          </c:val>
        </c:ser>
        <c:ser>
          <c:idx val="2"/>
          <c:order val="2"/>
          <c:tx>
            <c:strRef>
              <c:f>Sheet1!$A$4</c:f>
              <c:strCache>
                <c:ptCount val="1"/>
                <c:pt idx="0">
                  <c:v>საერთაშორისო დახმარება</c:v>
                </c:pt>
              </c:strCache>
            </c:strRef>
          </c:tx>
          <c:invertIfNegative val="0"/>
          <c:dLbls>
            <c:numFmt formatCode="0%" sourceLinked="0"/>
            <c:showLegendKey val="0"/>
            <c:showVal val="1"/>
            <c:showCatName val="0"/>
            <c:showSerName val="0"/>
            <c:showPercent val="0"/>
            <c:showBubbleSize val="0"/>
            <c:showLeaderLines val="0"/>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Sheet1!$B$4:$P$4</c:f>
              <c:numCache>
                <c:formatCode>0.0%</c:formatCode>
                <c:ptCount val="15"/>
                <c:pt idx="0">
                  <c:v>6.8980046885814689E-2</c:v>
                </c:pt>
                <c:pt idx="1">
                  <c:v>7.8049853367467503E-2</c:v>
                </c:pt>
                <c:pt idx="2">
                  <c:v>5.7359406864050499E-2</c:v>
                </c:pt>
                <c:pt idx="3">
                  <c:v>4.6483981776820775E-2</c:v>
                </c:pt>
                <c:pt idx="4">
                  <c:v>2.8381841155476779E-2</c:v>
                </c:pt>
                <c:pt idx="5">
                  <c:v>5.0716343872745498E-2</c:v>
                </c:pt>
                <c:pt idx="6">
                  <c:v>5.7722804834769992E-2</c:v>
                </c:pt>
                <c:pt idx="7">
                  <c:v>9.4742619499103023E-2</c:v>
                </c:pt>
                <c:pt idx="8">
                  <c:v>4.2965899311339976E-2</c:v>
                </c:pt>
                <c:pt idx="9">
                  <c:v>2.6779495542440149E-2</c:v>
                </c:pt>
                <c:pt idx="10">
                  <c:v>2.4933057024265196E-2</c:v>
                </c:pt>
                <c:pt idx="11">
                  <c:v>2.3035024490471314E-2</c:v>
                </c:pt>
                <c:pt idx="12">
                  <c:v>2.2572199890885752E-2</c:v>
                </c:pt>
                <c:pt idx="13">
                  <c:v>1.8910062333644111E-2</c:v>
                </c:pt>
                <c:pt idx="14">
                  <c:v>1.5741419533139903E-2</c:v>
                </c:pt>
              </c:numCache>
            </c:numRef>
          </c:val>
        </c:ser>
        <c:dLbls>
          <c:showLegendKey val="0"/>
          <c:showVal val="0"/>
          <c:showCatName val="0"/>
          <c:showSerName val="0"/>
          <c:showPercent val="0"/>
          <c:showBubbleSize val="0"/>
        </c:dLbls>
        <c:gapWidth val="46"/>
        <c:overlap val="100"/>
        <c:axId val="135792896"/>
        <c:axId val="135802880"/>
      </c:barChart>
      <c:catAx>
        <c:axId val="135792896"/>
        <c:scaling>
          <c:orientation val="minMax"/>
        </c:scaling>
        <c:delete val="0"/>
        <c:axPos val="b"/>
        <c:majorTickMark val="out"/>
        <c:minorTickMark val="none"/>
        <c:tickLblPos val="nextTo"/>
        <c:txPr>
          <a:bodyPr/>
          <a:lstStyle/>
          <a:p>
            <a:pPr>
              <a:defRPr sz="1600"/>
            </a:pPr>
            <a:endParaRPr lang="en-US"/>
          </a:p>
        </c:txPr>
        <c:crossAx val="135802880"/>
        <c:crosses val="autoZero"/>
        <c:auto val="1"/>
        <c:lblAlgn val="ctr"/>
        <c:lblOffset val="100"/>
        <c:noMultiLvlLbl val="0"/>
      </c:catAx>
      <c:valAx>
        <c:axId val="135802880"/>
        <c:scaling>
          <c:orientation val="minMax"/>
        </c:scaling>
        <c:delete val="0"/>
        <c:axPos val="l"/>
        <c:majorGridlines/>
        <c:numFmt formatCode="0%" sourceLinked="1"/>
        <c:majorTickMark val="out"/>
        <c:minorTickMark val="none"/>
        <c:tickLblPos val="nextTo"/>
        <c:crossAx val="135792896"/>
        <c:crosses val="autoZero"/>
        <c:crossBetween val="between"/>
      </c:valAx>
    </c:plotArea>
    <c:legend>
      <c:legendPos val="r"/>
      <c:layout>
        <c:manualLayout>
          <c:xMode val="edge"/>
          <c:yMode val="edge"/>
          <c:x val="3.2018567123550409E-4"/>
          <c:y val="0.90881238653857865"/>
          <c:w val="0.95184030815592502"/>
          <c:h val="9.11876134614216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6715239829993964E-2"/>
          <c:y val="2.5990897864776142E-2"/>
          <c:w val="0.94656952034001218"/>
          <c:h val="0.79097178534547263"/>
        </c:manualLayout>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'Cov spending change'!$A$16:$A$18</c:f>
              <c:strCache>
                <c:ptCount val="2"/>
                <c:pt idx="0">
                  <c:v>Population coverage</c:v>
                </c:pt>
                <c:pt idx="1">
                  <c:v>Public spending on health</c:v>
                </c:pt>
              </c:strCache>
            </c:strRef>
          </c:cat>
          <c:val>
            <c:numRef>
              <c:f>'Cov spending change'!$B$16:$B$18</c:f>
              <c:numCache>
                <c:formatCode>0%</c:formatCode>
                <c:ptCount val="2"/>
                <c:pt idx="0">
                  <c:v>1.2194999999999991</c:v>
                </c:pt>
                <c:pt idx="1">
                  <c:v>0.72430000000000005</c:v>
                </c:pt>
              </c:numCache>
            </c:numRef>
          </c:val>
        </c:ser>
        <c:dLbls>
          <c:showLegendKey val="0"/>
          <c:showVal val="1"/>
          <c:showCatName val="0"/>
          <c:showSerName val="0"/>
          <c:showPercent val="0"/>
          <c:showBubbleSize val="0"/>
        </c:dLbls>
        <c:gapWidth val="14"/>
        <c:axId val="112307200"/>
        <c:axId val="112326528"/>
      </c:barChart>
      <c:catAx>
        <c:axId val="112307200"/>
        <c:scaling>
          <c:orientation val="minMax"/>
        </c:scaling>
        <c:delete val="0"/>
        <c:axPos val="b"/>
        <c:numFmt formatCode="General" sourceLinked="0"/>
        <c:majorTickMark val="none"/>
        <c:minorTickMark val="none"/>
        <c:tickLblPos val="nextTo"/>
        <c:spPr>
          <a:ln>
            <a:noFill/>
          </a:ln>
        </c:spPr>
        <c:txPr>
          <a:bodyPr/>
          <a:lstStyle/>
          <a:p>
            <a:pPr>
              <a:defRPr lang="en-GB"/>
            </a:pPr>
            <a:endParaRPr lang="en-US"/>
          </a:p>
        </c:txPr>
        <c:crossAx val="112326528"/>
        <c:crosses val="autoZero"/>
        <c:auto val="1"/>
        <c:lblAlgn val="ctr"/>
        <c:lblOffset val="100"/>
        <c:noMultiLvlLbl val="0"/>
      </c:catAx>
      <c:valAx>
        <c:axId val="112326528"/>
        <c:scaling>
          <c:orientation val="minMax"/>
        </c:scaling>
        <c:delete val="1"/>
        <c:axPos val="l"/>
        <c:numFmt formatCode="0%" sourceLinked="1"/>
        <c:majorTickMark val="out"/>
        <c:minorTickMark val="none"/>
        <c:tickLblPos val="nextTo"/>
        <c:crossAx val="112307200"/>
        <c:crosses val="autoZero"/>
        <c:crossBetween val="between"/>
      </c:valAx>
    </c:plotArea>
    <c:plotVisOnly val="1"/>
    <c:dispBlanksAs val="gap"/>
    <c:showDLblsOverMax val="0"/>
  </c:chart>
  <c:spPr>
    <a:ln>
      <a:noFill/>
    </a:ln>
  </c:spPr>
  <c:txPr>
    <a:bodyPr/>
    <a:lstStyle/>
    <a:p>
      <a:pPr>
        <a:defRPr sz="1800">
          <a:solidFill>
            <a:srgbClr val="002060"/>
          </a:solidFill>
          <a:latin typeface="Arial" panose="020B0604020202020204" pitchFamily="34" charset="0"/>
          <a:cs typeface="Arial" panose="020B0604020202020204"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2010</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სულ</c:v>
                </c:pt>
              </c:strCache>
            </c:strRef>
          </c:cat>
          <c:val>
            <c:numRef>
              <c:f>Sheet1!$B$2</c:f>
              <c:numCache>
                <c:formatCode>General</c:formatCode>
                <c:ptCount val="1"/>
                <c:pt idx="0">
                  <c:v>1257</c:v>
                </c:pt>
              </c:numCache>
            </c:numRef>
          </c:val>
        </c:ser>
        <c:ser>
          <c:idx val="1"/>
          <c:order val="1"/>
          <c:tx>
            <c:strRef>
              <c:f>Sheet1!$C$1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სულ</c:v>
                </c:pt>
              </c:strCache>
            </c:strRef>
          </c:cat>
          <c:val>
            <c:numRef>
              <c:f>Sheet1!$C$2</c:f>
              <c:numCache>
                <c:formatCode>General</c:formatCode>
                <c:ptCount val="1"/>
                <c:pt idx="0">
                  <c:v>943</c:v>
                </c:pt>
              </c:numCache>
            </c:numRef>
          </c:val>
        </c:ser>
        <c:dLbls>
          <c:showLegendKey val="0"/>
          <c:showVal val="0"/>
          <c:showCatName val="0"/>
          <c:showSerName val="0"/>
          <c:showPercent val="0"/>
          <c:showBubbleSize val="0"/>
        </c:dLbls>
        <c:gapWidth val="150"/>
        <c:axId val="135875200"/>
        <c:axId val="135881088"/>
      </c:barChart>
      <c:catAx>
        <c:axId val="135875200"/>
        <c:scaling>
          <c:orientation val="minMax"/>
        </c:scaling>
        <c:delete val="0"/>
        <c:axPos val="b"/>
        <c:numFmt formatCode="General" sourceLinked="0"/>
        <c:majorTickMark val="out"/>
        <c:minorTickMark val="none"/>
        <c:tickLblPos val="nextTo"/>
        <c:crossAx val="135881088"/>
        <c:crosses val="autoZero"/>
        <c:auto val="1"/>
        <c:lblAlgn val="ctr"/>
        <c:lblOffset val="100"/>
        <c:noMultiLvlLbl val="0"/>
      </c:catAx>
      <c:valAx>
        <c:axId val="135881088"/>
        <c:scaling>
          <c:orientation val="minMax"/>
        </c:scaling>
        <c:delete val="1"/>
        <c:axPos val="l"/>
        <c:numFmt formatCode="General" sourceLinked="1"/>
        <c:majorTickMark val="out"/>
        <c:minorTickMark val="none"/>
        <c:tickLblPos val="nextTo"/>
        <c:crossAx val="135875200"/>
        <c:crosses val="autoZero"/>
        <c:crossBetween val="between"/>
      </c:valAx>
    </c:plotArea>
    <c:legend>
      <c:legendPos val="r"/>
      <c:layout>
        <c:manualLayout>
          <c:xMode val="edge"/>
          <c:yMode val="edge"/>
          <c:x val="0.73259623797025375"/>
          <c:y val="4.111544223513431E-2"/>
          <c:w val="9.6107465733449984E-2"/>
          <c:h val="0.1835812698575555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xPr>
        <a:bodyPr/>
        <a:lstStyle/>
        <a:p>
          <a:pPr>
            <a:defRPr sz="1600"/>
          </a:pPr>
          <a:endParaRPr lang="en-US"/>
        </a:p>
      </c:txPr>
    </c:title>
    <c:autoTitleDeleted val="0"/>
    <c:plotArea>
      <c:layout>
        <c:manualLayout>
          <c:layoutTarget val="inner"/>
          <c:xMode val="edge"/>
          <c:yMode val="edge"/>
          <c:x val="0.11268785846213668"/>
          <c:y val="0.18535259788911224"/>
          <c:w val="0.77617526975794693"/>
          <c:h val="0.70949585756666589"/>
        </c:manualLayout>
      </c:layout>
      <c:lineChart>
        <c:grouping val="standard"/>
        <c:varyColors val="0"/>
        <c:ser>
          <c:idx val="1"/>
          <c:order val="0"/>
          <c:tx>
            <c:strRef>
              <c:f>Sheet1!$C$1</c:f>
              <c:strCache>
                <c:ptCount val="1"/>
                <c:pt idx="0">
                  <c:v>ჯიბიდან გადახდების წილი (%) ჯანდაცვაზე მთლიანი დანახარჯებიდან</c:v>
                </c:pt>
              </c:strCache>
            </c:strRef>
          </c:tx>
          <c:marker>
            <c:symbol val="none"/>
          </c:marker>
          <c:dLbls>
            <c:dLbl>
              <c:idx val="5"/>
              <c:layout>
                <c:manualLayout>
                  <c:x val="-3.0864197530864196E-2"/>
                  <c:y val="-4.77025552352063E-2"/>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numRef>
              <c:f>Sheet1!$A$2:$A$7</c:f>
              <c:numCache>
                <c:formatCode>General</c:formatCode>
                <c:ptCount val="6"/>
                <c:pt idx="0">
                  <c:v>2010</c:v>
                </c:pt>
                <c:pt idx="1">
                  <c:v>2011</c:v>
                </c:pt>
                <c:pt idx="2">
                  <c:v>2012</c:v>
                </c:pt>
                <c:pt idx="3">
                  <c:v>2013</c:v>
                </c:pt>
                <c:pt idx="4">
                  <c:v>2014</c:v>
                </c:pt>
                <c:pt idx="5">
                  <c:v>2015</c:v>
                </c:pt>
              </c:numCache>
            </c:numRef>
          </c:cat>
          <c:val>
            <c:numRef>
              <c:f>Sheet1!$C$2:$C$7</c:f>
              <c:numCache>
                <c:formatCode>0.00%</c:formatCode>
                <c:ptCount val="6"/>
                <c:pt idx="0">
                  <c:v>0.72699999999999998</c:v>
                </c:pt>
                <c:pt idx="1">
                  <c:v>0.75600000000000001</c:v>
                </c:pt>
                <c:pt idx="2">
                  <c:v>0.73399999999999999</c:v>
                </c:pt>
                <c:pt idx="3" formatCode="0%">
                  <c:v>0.69099999999999995</c:v>
                </c:pt>
                <c:pt idx="4">
                  <c:v>0.66</c:v>
                </c:pt>
                <c:pt idx="5" formatCode="0.0%">
                  <c:v>0.58399999999999996</c:v>
                </c:pt>
              </c:numCache>
            </c:numRef>
          </c:val>
          <c:smooth val="0"/>
        </c:ser>
        <c:dLbls>
          <c:showLegendKey val="0"/>
          <c:showVal val="0"/>
          <c:showCatName val="0"/>
          <c:showSerName val="0"/>
          <c:showPercent val="0"/>
          <c:showBubbleSize val="0"/>
        </c:dLbls>
        <c:marker val="1"/>
        <c:smooth val="0"/>
        <c:axId val="135919104"/>
        <c:axId val="135920640"/>
      </c:lineChart>
      <c:catAx>
        <c:axId val="135919104"/>
        <c:scaling>
          <c:orientation val="minMax"/>
        </c:scaling>
        <c:delete val="0"/>
        <c:axPos val="b"/>
        <c:numFmt formatCode="General" sourceLinked="1"/>
        <c:majorTickMark val="out"/>
        <c:minorTickMark val="none"/>
        <c:tickLblPos val="nextTo"/>
        <c:crossAx val="135920640"/>
        <c:crosses val="autoZero"/>
        <c:auto val="1"/>
        <c:lblAlgn val="ctr"/>
        <c:lblOffset val="100"/>
        <c:noMultiLvlLbl val="0"/>
      </c:catAx>
      <c:valAx>
        <c:axId val="135920640"/>
        <c:scaling>
          <c:orientation val="minMax"/>
        </c:scaling>
        <c:delete val="0"/>
        <c:axPos val="l"/>
        <c:majorGridlines/>
        <c:numFmt formatCode="0%" sourceLinked="0"/>
        <c:majorTickMark val="out"/>
        <c:minorTickMark val="none"/>
        <c:tickLblPos val="nextTo"/>
        <c:crossAx val="1359191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Sheet1!$B$2</c:f>
              <c:numCache>
                <c:formatCode>General</c:formatCode>
                <c:ptCount val="1"/>
                <c:pt idx="0">
                  <c:v>11.3</c:v>
                </c:pt>
              </c:numCache>
            </c:numRef>
          </c:val>
        </c:ser>
        <c:ser>
          <c:idx val="1"/>
          <c:order val="1"/>
          <c:tx>
            <c:strRef>
              <c:f>Sheet1!$C$1</c:f>
              <c:strCache>
                <c:ptCount val="1"/>
                <c:pt idx="0">
                  <c:v>2015</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Sheet1!$C$2</c:f>
              <c:numCache>
                <c:formatCode>General</c:formatCode>
                <c:ptCount val="1"/>
                <c:pt idx="0">
                  <c:v>12</c:v>
                </c:pt>
              </c:numCache>
            </c:numRef>
          </c:val>
        </c:ser>
        <c:dLbls>
          <c:showLegendKey val="0"/>
          <c:showVal val="0"/>
          <c:showCatName val="0"/>
          <c:showSerName val="0"/>
          <c:showPercent val="0"/>
          <c:showBubbleSize val="0"/>
        </c:dLbls>
        <c:gapWidth val="150"/>
        <c:axId val="136017792"/>
        <c:axId val="136019328"/>
      </c:barChart>
      <c:catAx>
        <c:axId val="136017792"/>
        <c:scaling>
          <c:orientation val="minMax"/>
        </c:scaling>
        <c:delete val="1"/>
        <c:axPos val="b"/>
        <c:numFmt formatCode="General" sourceLinked="0"/>
        <c:majorTickMark val="out"/>
        <c:minorTickMark val="none"/>
        <c:tickLblPos val="nextTo"/>
        <c:crossAx val="136019328"/>
        <c:crosses val="autoZero"/>
        <c:auto val="1"/>
        <c:lblAlgn val="ctr"/>
        <c:lblOffset val="100"/>
        <c:noMultiLvlLbl val="0"/>
      </c:catAx>
      <c:valAx>
        <c:axId val="136019328"/>
        <c:scaling>
          <c:orientation val="minMax"/>
        </c:scaling>
        <c:delete val="1"/>
        <c:axPos val="l"/>
        <c:numFmt formatCode="General" sourceLinked="1"/>
        <c:majorTickMark val="out"/>
        <c:minorTickMark val="none"/>
        <c:tickLblPos val="nextTo"/>
        <c:crossAx val="136017792"/>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Sheet1!$B$2</c:f>
              <c:numCache>
                <c:formatCode>General</c:formatCode>
                <c:ptCount val="1"/>
                <c:pt idx="0">
                  <c:v>2.2999999999999998</c:v>
                </c:pt>
              </c:numCache>
            </c:numRef>
          </c:val>
        </c:ser>
        <c:ser>
          <c:idx val="1"/>
          <c:order val="1"/>
          <c:tx>
            <c:strRef>
              <c:f>Sheet1!$C$1</c:f>
              <c:strCache>
                <c:ptCount val="1"/>
                <c:pt idx="0">
                  <c:v>2015</c:v>
                </c:pt>
              </c:strCache>
            </c:strRef>
          </c:tx>
          <c:invertIfNegative val="0"/>
          <c:dLbls>
            <c:dLbl>
              <c:idx val="0"/>
              <c:layout/>
              <c:tx>
                <c:rich>
                  <a:bodyPr/>
                  <a:lstStyle/>
                  <a:p>
                    <a:r>
                      <a:rPr lang="en-US" dirty="0" smtClean="0"/>
                      <a:t>3.6</a:t>
                    </a:r>
                    <a:endParaRPr lang="en-US" dirty="0"/>
                  </a:p>
                </c:rich>
              </c:tx>
              <c:showLegendKey val="0"/>
              <c:showVal val="1"/>
              <c:showCatName val="0"/>
              <c:showSerName val="0"/>
              <c:showPercent val="0"/>
              <c:showBubbleSize val="0"/>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Sheet1!$C$2</c:f>
              <c:numCache>
                <c:formatCode>General</c:formatCode>
                <c:ptCount val="1"/>
                <c:pt idx="0">
                  <c:v>4</c:v>
                </c:pt>
              </c:numCache>
            </c:numRef>
          </c:val>
        </c:ser>
        <c:dLbls>
          <c:showLegendKey val="0"/>
          <c:showVal val="0"/>
          <c:showCatName val="0"/>
          <c:showSerName val="0"/>
          <c:showPercent val="0"/>
          <c:showBubbleSize val="0"/>
        </c:dLbls>
        <c:gapWidth val="150"/>
        <c:axId val="136050176"/>
        <c:axId val="136051712"/>
      </c:barChart>
      <c:catAx>
        <c:axId val="136050176"/>
        <c:scaling>
          <c:orientation val="minMax"/>
        </c:scaling>
        <c:delete val="1"/>
        <c:axPos val="b"/>
        <c:numFmt formatCode="General" sourceLinked="0"/>
        <c:majorTickMark val="out"/>
        <c:minorTickMark val="none"/>
        <c:tickLblPos val="nextTo"/>
        <c:crossAx val="136051712"/>
        <c:crosses val="autoZero"/>
        <c:auto val="1"/>
        <c:lblAlgn val="ctr"/>
        <c:lblOffset val="100"/>
        <c:noMultiLvlLbl val="0"/>
      </c:catAx>
      <c:valAx>
        <c:axId val="136051712"/>
        <c:scaling>
          <c:orientation val="minMax"/>
        </c:scaling>
        <c:delete val="1"/>
        <c:axPos val="l"/>
        <c:numFmt formatCode="General" sourceLinked="1"/>
        <c:majorTickMark val="out"/>
        <c:minorTickMark val="none"/>
        <c:tickLblPos val="nextTo"/>
        <c:crossAx val="136050176"/>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6ABD0F-03B8-4880-92A0-F81863895E15}"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F8B9B391-C8C1-4610-BCCD-7349ABB17CC0}">
      <dgm:prSet custT="1"/>
      <dgm:spPr/>
      <dgm:t>
        <a:bodyPr/>
        <a:lstStyle/>
        <a:p>
          <a:pPr rtl="0"/>
          <a:r>
            <a:rPr lang="en-US" sz="1200" b="0" smtClean="0"/>
            <a:t>პირის მოსარგებლედ ცნობა/რეგისტრაცია</a:t>
          </a:r>
          <a:r>
            <a:rPr lang="ka-GE" sz="1200" b="0" smtClean="0"/>
            <a:t>, </a:t>
          </a:r>
          <a:r>
            <a:rPr lang="en-US" sz="1200" b="0" smtClean="0"/>
            <a:t>შეტყობინება შემთხვევის შესახებ</a:t>
          </a:r>
          <a:r>
            <a:rPr lang="ka-GE" sz="1200" b="0" smtClean="0"/>
            <a:t>, </a:t>
          </a:r>
          <a:r>
            <a:rPr lang="en-US" sz="1200" b="0" smtClean="0"/>
            <a:t>შეტყობინების საფუძველზე, შერჩეული შემთხვევის </a:t>
          </a:r>
          <a:r>
            <a:rPr lang="en-US" sz="1200" b="1" smtClean="0"/>
            <a:t>მონიტორინგი </a:t>
          </a:r>
          <a:endParaRPr lang="en-US" sz="1200"/>
        </a:p>
      </dgm:t>
    </dgm:pt>
    <dgm:pt modelId="{28E4E0D1-3704-4705-853B-F61374F2DFA4}" type="parTrans" cxnId="{FA15C9E2-25E0-4D88-BA97-F7D0536B60DB}">
      <dgm:prSet/>
      <dgm:spPr/>
      <dgm:t>
        <a:bodyPr/>
        <a:lstStyle/>
        <a:p>
          <a:endParaRPr lang="en-US" sz="1200"/>
        </a:p>
      </dgm:t>
    </dgm:pt>
    <dgm:pt modelId="{17A9B212-D09C-4807-9B93-2E560E3204CF}" type="sibTrans" cxnId="{FA15C9E2-25E0-4D88-BA97-F7D0536B60DB}">
      <dgm:prSet/>
      <dgm:spPr/>
      <dgm:t>
        <a:bodyPr/>
        <a:lstStyle/>
        <a:p>
          <a:endParaRPr lang="en-US" sz="1200"/>
        </a:p>
      </dgm:t>
    </dgm:pt>
    <dgm:pt modelId="{A55D9657-2B67-4A9A-9CAC-038841E3AD69}">
      <dgm:prSet custT="1"/>
      <dgm:spPr/>
      <dgm:t>
        <a:bodyPr/>
        <a:lstStyle/>
        <a:p>
          <a:pPr rtl="0"/>
          <a:r>
            <a:rPr lang="en-US" sz="1200" b="0" dirty="0" err="1" smtClean="0"/>
            <a:t>ანგარიშის</a:t>
          </a:r>
          <a:r>
            <a:rPr lang="en-US" sz="1200" b="0" dirty="0" smtClean="0"/>
            <a:t> </a:t>
          </a:r>
          <a:r>
            <a:rPr lang="en-US" sz="1200" b="0" dirty="0" err="1" smtClean="0"/>
            <a:t>წარდგენა</a:t>
          </a:r>
          <a:r>
            <a:rPr lang="ka-GE" sz="1200" b="0" dirty="0" smtClean="0"/>
            <a:t>, </a:t>
          </a:r>
          <a:r>
            <a:rPr lang="en-US" sz="1200" b="0" dirty="0" err="1" smtClean="0"/>
            <a:t>საანგარიშგებო</a:t>
          </a:r>
          <a:r>
            <a:rPr lang="en-US" sz="1200" b="0" dirty="0" smtClean="0"/>
            <a:t> </a:t>
          </a:r>
          <a:r>
            <a:rPr lang="en-US" sz="1200" b="0" dirty="0" err="1" smtClean="0"/>
            <a:t>დოკუმენტაციის</a:t>
          </a:r>
          <a:r>
            <a:rPr lang="en-US" sz="1200" b="0" dirty="0" smtClean="0"/>
            <a:t> </a:t>
          </a:r>
          <a:r>
            <a:rPr lang="en-US" sz="1200" b="1" dirty="0" err="1" smtClean="0"/>
            <a:t>ინსპექტირება</a:t>
          </a:r>
          <a:r>
            <a:rPr lang="ka-GE" sz="1200" b="0" dirty="0" smtClean="0"/>
            <a:t>, </a:t>
          </a:r>
          <a:r>
            <a:rPr lang="en-US" sz="1200" b="0" dirty="0" err="1" smtClean="0"/>
            <a:t>შესრულებული</a:t>
          </a:r>
          <a:r>
            <a:rPr lang="en-US" sz="1200" b="0" dirty="0" smtClean="0"/>
            <a:t> </a:t>
          </a:r>
          <a:r>
            <a:rPr lang="en-US" sz="1200" b="0" dirty="0" err="1" smtClean="0"/>
            <a:t>სამუშაოს</a:t>
          </a:r>
          <a:r>
            <a:rPr lang="en-US" sz="1200" b="0" dirty="0" smtClean="0"/>
            <a:t> </a:t>
          </a:r>
          <a:r>
            <a:rPr lang="en-US" sz="1200" b="0" dirty="0" err="1" smtClean="0"/>
            <a:t>ანაზღაურება</a:t>
          </a:r>
          <a:r>
            <a:rPr lang="en-US" sz="1200" b="0" dirty="0" smtClean="0"/>
            <a:t> </a:t>
          </a:r>
          <a:r>
            <a:rPr lang="en-US" sz="1200" b="0" dirty="0" err="1" smtClean="0"/>
            <a:t>ან</a:t>
          </a:r>
          <a:r>
            <a:rPr lang="en-US" sz="1200" b="0" dirty="0" smtClean="0"/>
            <a:t> </a:t>
          </a:r>
          <a:r>
            <a:rPr lang="en-US" sz="1200" b="0" dirty="0" err="1" smtClean="0"/>
            <a:t>ანაზღაურებაზე</a:t>
          </a:r>
          <a:r>
            <a:rPr lang="en-US" sz="1200" b="0" dirty="0" smtClean="0"/>
            <a:t> </a:t>
          </a:r>
          <a:r>
            <a:rPr lang="en-US" sz="1200" b="0" dirty="0" err="1" smtClean="0"/>
            <a:t>უარი</a:t>
          </a:r>
          <a:r>
            <a:rPr lang="en-US" sz="1200" b="0" dirty="0" smtClean="0"/>
            <a:t>;</a:t>
          </a:r>
          <a:endParaRPr lang="en-US" sz="1200" dirty="0"/>
        </a:p>
      </dgm:t>
    </dgm:pt>
    <dgm:pt modelId="{577B5CA6-D252-499A-9163-C2F1BAE0F8A0}" type="parTrans" cxnId="{70247E9E-85FD-46BC-B3EC-86B85B0B2ACF}">
      <dgm:prSet/>
      <dgm:spPr/>
      <dgm:t>
        <a:bodyPr/>
        <a:lstStyle/>
        <a:p>
          <a:endParaRPr lang="en-US" sz="1200"/>
        </a:p>
      </dgm:t>
    </dgm:pt>
    <dgm:pt modelId="{B0B9D746-AB64-4B96-89D1-7C80A52B8397}" type="sibTrans" cxnId="{70247E9E-85FD-46BC-B3EC-86B85B0B2ACF}">
      <dgm:prSet/>
      <dgm:spPr/>
      <dgm:t>
        <a:bodyPr/>
        <a:lstStyle/>
        <a:p>
          <a:endParaRPr lang="en-US" sz="1200"/>
        </a:p>
      </dgm:t>
    </dgm:pt>
    <dgm:pt modelId="{96729457-F883-4DA5-BAA4-0CF35C063965}">
      <dgm:prSet custT="1"/>
      <dgm:spPr/>
      <dgm:t>
        <a:bodyPr/>
        <a:lstStyle/>
        <a:p>
          <a:pPr rtl="0"/>
          <a:r>
            <a:rPr lang="en-US" sz="1200" b="0" smtClean="0"/>
            <a:t>პროგრამით განსაზღვრული პირობების შესრულების </a:t>
          </a:r>
          <a:r>
            <a:rPr lang="en-US" sz="1200" b="1" smtClean="0"/>
            <a:t>კონტროლი </a:t>
          </a:r>
          <a:endParaRPr lang="en-US" sz="1200"/>
        </a:p>
      </dgm:t>
    </dgm:pt>
    <dgm:pt modelId="{62D80D7A-CEE7-4848-BE70-FE56948A9360}" type="parTrans" cxnId="{1D473891-4B3F-4F73-B410-F9D9CFD58D64}">
      <dgm:prSet/>
      <dgm:spPr/>
      <dgm:t>
        <a:bodyPr/>
        <a:lstStyle/>
        <a:p>
          <a:endParaRPr lang="en-US" sz="1200"/>
        </a:p>
      </dgm:t>
    </dgm:pt>
    <dgm:pt modelId="{156E3152-DC68-454B-986A-5384D51ADB94}" type="sibTrans" cxnId="{1D473891-4B3F-4F73-B410-F9D9CFD58D64}">
      <dgm:prSet/>
      <dgm:spPr/>
      <dgm:t>
        <a:bodyPr/>
        <a:lstStyle/>
        <a:p>
          <a:endParaRPr lang="en-US" sz="1200"/>
        </a:p>
      </dgm:t>
    </dgm:pt>
    <dgm:pt modelId="{180BA98B-648F-4375-9314-A75F8901C82A}">
      <dgm:prSet custT="1"/>
      <dgm:spPr/>
      <dgm:t>
        <a:bodyPr/>
        <a:lstStyle/>
        <a:p>
          <a:pPr rtl="0"/>
          <a:r>
            <a:rPr lang="ka-GE" sz="1200" b="0" smtClean="0"/>
            <a:t>პროგრამით </a:t>
          </a:r>
          <a:r>
            <a:rPr lang="en-US" sz="1200" b="0" smtClean="0"/>
            <a:t> განსაზღვრული </a:t>
          </a:r>
          <a:r>
            <a:rPr lang="ka-GE" sz="1200" b="0" smtClean="0"/>
            <a:t>მიმწოდებლის ცალკეული </a:t>
          </a:r>
          <a:r>
            <a:rPr lang="en-US" sz="1200" b="0" smtClean="0"/>
            <a:t>ვალდებულებების შესრულების </a:t>
          </a:r>
          <a:r>
            <a:rPr lang="ka-GE" sz="1200" b="0" smtClean="0"/>
            <a:t>კოტროლი (</a:t>
          </a:r>
          <a:r>
            <a:rPr lang="en-US" sz="1200" b="1" smtClean="0"/>
            <a:t>რევიზია</a:t>
          </a:r>
          <a:r>
            <a:rPr lang="en-US" sz="1200" b="0" smtClean="0"/>
            <a:t>).</a:t>
          </a:r>
          <a:endParaRPr lang="en-US" sz="1200"/>
        </a:p>
      </dgm:t>
    </dgm:pt>
    <dgm:pt modelId="{962477AE-D674-41A7-86A9-9CB5F2B04E02}" type="parTrans" cxnId="{818A20C9-F3A3-466D-923F-B16C0B9EAB4D}">
      <dgm:prSet/>
      <dgm:spPr/>
      <dgm:t>
        <a:bodyPr/>
        <a:lstStyle/>
        <a:p>
          <a:endParaRPr lang="en-US" sz="1200"/>
        </a:p>
      </dgm:t>
    </dgm:pt>
    <dgm:pt modelId="{7D5E6DC5-6F63-4963-B805-3D79A5D0D74C}" type="sibTrans" cxnId="{818A20C9-F3A3-466D-923F-B16C0B9EAB4D}">
      <dgm:prSet/>
      <dgm:spPr/>
      <dgm:t>
        <a:bodyPr/>
        <a:lstStyle/>
        <a:p>
          <a:endParaRPr lang="en-US" sz="1200"/>
        </a:p>
      </dgm:t>
    </dgm:pt>
    <dgm:pt modelId="{9F937485-E58C-4B93-8EE9-9D6BED12240E}" type="pres">
      <dgm:prSet presAssocID="{E16ABD0F-03B8-4880-92A0-F81863895E15}" presName="CompostProcess" presStyleCnt="0">
        <dgm:presLayoutVars>
          <dgm:dir/>
          <dgm:resizeHandles val="exact"/>
        </dgm:presLayoutVars>
      </dgm:prSet>
      <dgm:spPr/>
      <dgm:t>
        <a:bodyPr/>
        <a:lstStyle/>
        <a:p>
          <a:endParaRPr lang="en-US"/>
        </a:p>
      </dgm:t>
    </dgm:pt>
    <dgm:pt modelId="{CDB14F23-95FF-4470-966F-4263EC964A80}" type="pres">
      <dgm:prSet presAssocID="{E16ABD0F-03B8-4880-92A0-F81863895E15}" presName="arrow" presStyleLbl="bgShp" presStyleIdx="0" presStyleCnt="1"/>
      <dgm:spPr/>
    </dgm:pt>
    <dgm:pt modelId="{C9013B8F-FDF2-47B6-B6BE-4FAED4591CD4}" type="pres">
      <dgm:prSet presAssocID="{E16ABD0F-03B8-4880-92A0-F81863895E15}" presName="linearProcess" presStyleCnt="0"/>
      <dgm:spPr/>
    </dgm:pt>
    <dgm:pt modelId="{A102478F-4C1A-4AEE-902C-B1C01AFC6FD9}" type="pres">
      <dgm:prSet presAssocID="{F8B9B391-C8C1-4610-BCCD-7349ABB17CC0}" presName="textNode" presStyleLbl="node1" presStyleIdx="0" presStyleCnt="4">
        <dgm:presLayoutVars>
          <dgm:bulletEnabled val="1"/>
        </dgm:presLayoutVars>
      </dgm:prSet>
      <dgm:spPr/>
      <dgm:t>
        <a:bodyPr/>
        <a:lstStyle/>
        <a:p>
          <a:endParaRPr lang="en-US"/>
        </a:p>
      </dgm:t>
    </dgm:pt>
    <dgm:pt modelId="{FEB1F5EF-B647-4217-A43A-7AC244BADA44}" type="pres">
      <dgm:prSet presAssocID="{17A9B212-D09C-4807-9B93-2E560E3204CF}" presName="sibTrans" presStyleCnt="0"/>
      <dgm:spPr/>
    </dgm:pt>
    <dgm:pt modelId="{073720DE-B866-4D2E-84D0-E1B57BE148A4}" type="pres">
      <dgm:prSet presAssocID="{A55D9657-2B67-4A9A-9CAC-038841E3AD69}" presName="textNode" presStyleLbl="node1" presStyleIdx="1" presStyleCnt="4">
        <dgm:presLayoutVars>
          <dgm:bulletEnabled val="1"/>
        </dgm:presLayoutVars>
      </dgm:prSet>
      <dgm:spPr/>
      <dgm:t>
        <a:bodyPr/>
        <a:lstStyle/>
        <a:p>
          <a:endParaRPr lang="en-US"/>
        </a:p>
      </dgm:t>
    </dgm:pt>
    <dgm:pt modelId="{D84A4D8B-8798-4EAB-B0F3-0F9F32370BDB}" type="pres">
      <dgm:prSet presAssocID="{B0B9D746-AB64-4B96-89D1-7C80A52B8397}" presName="sibTrans" presStyleCnt="0"/>
      <dgm:spPr/>
    </dgm:pt>
    <dgm:pt modelId="{C6A2CA1B-2601-4F6E-BF39-8650A5BBF629}" type="pres">
      <dgm:prSet presAssocID="{96729457-F883-4DA5-BAA4-0CF35C063965}" presName="textNode" presStyleLbl="node1" presStyleIdx="2" presStyleCnt="4">
        <dgm:presLayoutVars>
          <dgm:bulletEnabled val="1"/>
        </dgm:presLayoutVars>
      </dgm:prSet>
      <dgm:spPr/>
      <dgm:t>
        <a:bodyPr/>
        <a:lstStyle/>
        <a:p>
          <a:endParaRPr lang="en-US"/>
        </a:p>
      </dgm:t>
    </dgm:pt>
    <dgm:pt modelId="{AF1E1E83-0E63-463D-93F9-D9DC5F13CF34}" type="pres">
      <dgm:prSet presAssocID="{156E3152-DC68-454B-986A-5384D51ADB94}" presName="sibTrans" presStyleCnt="0"/>
      <dgm:spPr/>
    </dgm:pt>
    <dgm:pt modelId="{E86BE6CF-1E8D-4E7D-8964-BECD48557C0A}" type="pres">
      <dgm:prSet presAssocID="{180BA98B-648F-4375-9314-A75F8901C82A}" presName="textNode" presStyleLbl="node1" presStyleIdx="3" presStyleCnt="4">
        <dgm:presLayoutVars>
          <dgm:bulletEnabled val="1"/>
        </dgm:presLayoutVars>
      </dgm:prSet>
      <dgm:spPr/>
      <dgm:t>
        <a:bodyPr/>
        <a:lstStyle/>
        <a:p>
          <a:endParaRPr lang="en-US"/>
        </a:p>
      </dgm:t>
    </dgm:pt>
  </dgm:ptLst>
  <dgm:cxnLst>
    <dgm:cxn modelId="{818A20C9-F3A3-466D-923F-B16C0B9EAB4D}" srcId="{E16ABD0F-03B8-4880-92A0-F81863895E15}" destId="{180BA98B-648F-4375-9314-A75F8901C82A}" srcOrd="3" destOrd="0" parTransId="{962477AE-D674-41A7-86A9-9CB5F2B04E02}" sibTransId="{7D5E6DC5-6F63-4963-B805-3D79A5D0D74C}"/>
    <dgm:cxn modelId="{87E624C9-C72E-40FF-AE33-8E8B0CFECFD4}" type="presOf" srcId="{180BA98B-648F-4375-9314-A75F8901C82A}" destId="{E86BE6CF-1E8D-4E7D-8964-BECD48557C0A}" srcOrd="0" destOrd="0" presId="urn:microsoft.com/office/officeart/2005/8/layout/hProcess9"/>
    <dgm:cxn modelId="{70247E9E-85FD-46BC-B3EC-86B85B0B2ACF}" srcId="{E16ABD0F-03B8-4880-92A0-F81863895E15}" destId="{A55D9657-2B67-4A9A-9CAC-038841E3AD69}" srcOrd="1" destOrd="0" parTransId="{577B5CA6-D252-499A-9163-C2F1BAE0F8A0}" sibTransId="{B0B9D746-AB64-4B96-89D1-7C80A52B8397}"/>
    <dgm:cxn modelId="{FA15C9E2-25E0-4D88-BA97-F7D0536B60DB}" srcId="{E16ABD0F-03B8-4880-92A0-F81863895E15}" destId="{F8B9B391-C8C1-4610-BCCD-7349ABB17CC0}" srcOrd="0" destOrd="0" parTransId="{28E4E0D1-3704-4705-853B-F61374F2DFA4}" sibTransId="{17A9B212-D09C-4807-9B93-2E560E3204CF}"/>
    <dgm:cxn modelId="{E1970312-5D0E-4F89-A26E-0A465C7E47D8}" type="presOf" srcId="{F8B9B391-C8C1-4610-BCCD-7349ABB17CC0}" destId="{A102478F-4C1A-4AEE-902C-B1C01AFC6FD9}" srcOrd="0" destOrd="0" presId="urn:microsoft.com/office/officeart/2005/8/layout/hProcess9"/>
    <dgm:cxn modelId="{963E0452-0F33-481D-AEA8-434841889A3D}" type="presOf" srcId="{A55D9657-2B67-4A9A-9CAC-038841E3AD69}" destId="{073720DE-B866-4D2E-84D0-E1B57BE148A4}" srcOrd="0" destOrd="0" presId="urn:microsoft.com/office/officeart/2005/8/layout/hProcess9"/>
    <dgm:cxn modelId="{FC8412B2-3849-4172-8664-D38205123043}" type="presOf" srcId="{96729457-F883-4DA5-BAA4-0CF35C063965}" destId="{C6A2CA1B-2601-4F6E-BF39-8650A5BBF629}" srcOrd="0" destOrd="0" presId="urn:microsoft.com/office/officeart/2005/8/layout/hProcess9"/>
    <dgm:cxn modelId="{9FF5A93C-6D16-41C8-AE8E-23095A542F04}" type="presOf" srcId="{E16ABD0F-03B8-4880-92A0-F81863895E15}" destId="{9F937485-E58C-4B93-8EE9-9D6BED12240E}" srcOrd="0" destOrd="0" presId="urn:microsoft.com/office/officeart/2005/8/layout/hProcess9"/>
    <dgm:cxn modelId="{1D473891-4B3F-4F73-B410-F9D9CFD58D64}" srcId="{E16ABD0F-03B8-4880-92A0-F81863895E15}" destId="{96729457-F883-4DA5-BAA4-0CF35C063965}" srcOrd="2" destOrd="0" parTransId="{62D80D7A-CEE7-4848-BE70-FE56948A9360}" sibTransId="{156E3152-DC68-454B-986A-5384D51ADB94}"/>
    <dgm:cxn modelId="{73FAE6DE-CBBE-40AF-9451-DF06047C52E0}" type="presParOf" srcId="{9F937485-E58C-4B93-8EE9-9D6BED12240E}" destId="{CDB14F23-95FF-4470-966F-4263EC964A80}" srcOrd="0" destOrd="0" presId="urn:microsoft.com/office/officeart/2005/8/layout/hProcess9"/>
    <dgm:cxn modelId="{E95BB6AB-94AF-4934-9565-0EB1641CDF8E}" type="presParOf" srcId="{9F937485-E58C-4B93-8EE9-9D6BED12240E}" destId="{C9013B8F-FDF2-47B6-B6BE-4FAED4591CD4}" srcOrd="1" destOrd="0" presId="urn:microsoft.com/office/officeart/2005/8/layout/hProcess9"/>
    <dgm:cxn modelId="{AB4BD490-D91A-477A-8A8B-E6575EF5F0F6}" type="presParOf" srcId="{C9013B8F-FDF2-47B6-B6BE-4FAED4591CD4}" destId="{A102478F-4C1A-4AEE-902C-B1C01AFC6FD9}" srcOrd="0" destOrd="0" presId="urn:microsoft.com/office/officeart/2005/8/layout/hProcess9"/>
    <dgm:cxn modelId="{AD6491BE-DA31-48D0-9643-4AA7828C0B55}" type="presParOf" srcId="{C9013B8F-FDF2-47B6-B6BE-4FAED4591CD4}" destId="{FEB1F5EF-B647-4217-A43A-7AC244BADA44}" srcOrd="1" destOrd="0" presId="urn:microsoft.com/office/officeart/2005/8/layout/hProcess9"/>
    <dgm:cxn modelId="{1112F433-50B2-4B0D-9801-54091A5161F2}" type="presParOf" srcId="{C9013B8F-FDF2-47B6-B6BE-4FAED4591CD4}" destId="{073720DE-B866-4D2E-84D0-E1B57BE148A4}" srcOrd="2" destOrd="0" presId="urn:microsoft.com/office/officeart/2005/8/layout/hProcess9"/>
    <dgm:cxn modelId="{93C7D8C1-2302-4370-BE51-F1C15A7778CC}" type="presParOf" srcId="{C9013B8F-FDF2-47B6-B6BE-4FAED4591CD4}" destId="{D84A4D8B-8798-4EAB-B0F3-0F9F32370BDB}" srcOrd="3" destOrd="0" presId="urn:microsoft.com/office/officeart/2005/8/layout/hProcess9"/>
    <dgm:cxn modelId="{B09C48A6-E367-4317-A71B-F2ED5F1815EC}" type="presParOf" srcId="{C9013B8F-FDF2-47B6-B6BE-4FAED4591CD4}" destId="{C6A2CA1B-2601-4F6E-BF39-8650A5BBF629}" srcOrd="4" destOrd="0" presId="urn:microsoft.com/office/officeart/2005/8/layout/hProcess9"/>
    <dgm:cxn modelId="{85EE42D1-7597-46D9-9460-F82C5B653A70}" type="presParOf" srcId="{C9013B8F-FDF2-47B6-B6BE-4FAED4591CD4}" destId="{AF1E1E83-0E63-463D-93F9-D9DC5F13CF34}" srcOrd="5" destOrd="0" presId="urn:microsoft.com/office/officeart/2005/8/layout/hProcess9"/>
    <dgm:cxn modelId="{C150CABA-6154-4075-B904-35F2D6A33D82}" type="presParOf" srcId="{C9013B8F-FDF2-47B6-B6BE-4FAED4591CD4}" destId="{E86BE6CF-1E8D-4E7D-8964-BECD48557C0A}"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14F23-95FF-4470-966F-4263EC964A80}">
      <dsp:nvSpPr>
        <dsp:cNvPr id="0" name=""/>
        <dsp:cNvSpPr/>
      </dsp:nvSpPr>
      <dsp:spPr>
        <a:xfrm>
          <a:off x="680084" y="0"/>
          <a:ext cx="7707630" cy="396239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02478F-4C1A-4AEE-902C-B1C01AFC6FD9}">
      <dsp:nvSpPr>
        <dsp:cNvPr id="0" name=""/>
        <dsp:cNvSpPr/>
      </dsp:nvSpPr>
      <dsp:spPr>
        <a:xfrm>
          <a:off x="3099"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smtClean="0"/>
            <a:t>პირის მოსარგებლედ ცნობა/რეგისტრაცია</a:t>
          </a:r>
          <a:r>
            <a:rPr lang="ka-GE" sz="1200" b="0" kern="1200" smtClean="0"/>
            <a:t>, </a:t>
          </a:r>
          <a:r>
            <a:rPr lang="en-US" sz="1200" b="0" kern="1200" smtClean="0"/>
            <a:t>შეტყობინება შემთხვევის შესახებ</a:t>
          </a:r>
          <a:r>
            <a:rPr lang="ka-GE" sz="1200" b="0" kern="1200" smtClean="0"/>
            <a:t>, </a:t>
          </a:r>
          <a:r>
            <a:rPr lang="en-US" sz="1200" b="0" kern="1200" smtClean="0"/>
            <a:t>შეტყობინების საფუძველზე, შერჩეული შემთხვევის </a:t>
          </a:r>
          <a:r>
            <a:rPr lang="en-US" sz="1200" b="1" kern="1200" smtClean="0"/>
            <a:t>მონიტორინგი </a:t>
          </a:r>
          <a:endParaRPr lang="en-US" sz="1200" kern="1200"/>
        </a:p>
      </dsp:txBody>
      <dsp:txXfrm>
        <a:off x="80470" y="1266090"/>
        <a:ext cx="1858947" cy="1430218"/>
      </dsp:txXfrm>
    </dsp:sp>
    <dsp:sp modelId="{073720DE-B866-4D2E-84D0-E1B57BE148A4}">
      <dsp:nvSpPr>
        <dsp:cNvPr id="0" name=""/>
        <dsp:cNvSpPr/>
      </dsp:nvSpPr>
      <dsp:spPr>
        <a:xfrm>
          <a:off x="2352403"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dirty="0" err="1" smtClean="0"/>
            <a:t>ანგარიშის</a:t>
          </a:r>
          <a:r>
            <a:rPr lang="en-US" sz="1200" b="0" kern="1200" dirty="0" smtClean="0"/>
            <a:t> </a:t>
          </a:r>
          <a:r>
            <a:rPr lang="en-US" sz="1200" b="0" kern="1200" dirty="0" err="1" smtClean="0"/>
            <a:t>წარდგენა</a:t>
          </a:r>
          <a:r>
            <a:rPr lang="ka-GE" sz="1200" b="0" kern="1200" dirty="0" smtClean="0"/>
            <a:t>, </a:t>
          </a:r>
          <a:r>
            <a:rPr lang="en-US" sz="1200" b="0" kern="1200" dirty="0" err="1" smtClean="0"/>
            <a:t>საანგარიშგებო</a:t>
          </a:r>
          <a:r>
            <a:rPr lang="en-US" sz="1200" b="0" kern="1200" dirty="0" smtClean="0"/>
            <a:t> </a:t>
          </a:r>
          <a:r>
            <a:rPr lang="en-US" sz="1200" b="0" kern="1200" dirty="0" err="1" smtClean="0"/>
            <a:t>დოკუმენტაციის</a:t>
          </a:r>
          <a:r>
            <a:rPr lang="en-US" sz="1200" b="0" kern="1200" dirty="0" smtClean="0"/>
            <a:t> </a:t>
          </a:r>
          <a:r>
            <a:rPr lang="en-US" sz="1200" b="1" kern="1200" dirty="0" err="1" smtClean="0"/>
            <a:t>ინსპექტირება</a:t>
          </a:r>
          <a:r>
            <a:rPr lang="ka-GE" sz="1200" b="0" kern="1200" dirty="0" smtClean="0"/>
            <a:t>, </a:t>
          </a:r>
          <a:r>
            <a:rPr lang="en-US" sz="1200" b="0" kern="1200" dirty="0" err="1" smtClean="0"/>
            <a:t>შესრულებული</a:t>
          </a:r>
          <a:r>
            <a:rPr lang="en-US" sz="1200" b="0" kern="1200" dirty="0" smtClean="0"/>
            <a:t> </a:t>
          </a:r>
          <a:r>
            <a:rPr lang="en-US" sz="1200" b="0" kern="1200" dirty="0" err="1" smtClean="0"/>
            <a:t>სამუშაოს</a:t>
          </a:r>
          <a:r>
            <a:rPr lang="en-US" sz="1200" b="0" kern="1200" dirty="0" smtClean="0"/>
            <a:t> </a:t>
          </a:r>
          <a:r>
            <a:rPr lang="en-US" sz="1200" b="0" kern="1200" dirty="0" err="1" smtClean="0"/>
            <a:t>ანაზღაურება</a:t>
          </a:r>
          <a:r>
            <a:rPr lang="en-US" sz="1200" b="0" kern="1200" dirty="0" smtClean="0"/>
            <a:t> </a:t>
          </a:r>
          <a:r>
            <a:rPr lang="en-US" sz="1200" b="0" kern="1200" dirty="0" err="1" smtClean="0"/>
            <a:t>ან</a:t>
          </a:r>
          <a:r>
            <a:rPr lang="en-US" sz="1200" b="0" kern="1200" dirty="0" smtClean="0"/>
            <a:t> </a:t>
          </a:r>
          <a:r>
            <a:rPr lang="en-US" sz="1200" b="0" kern="1200" dirty="0" err="1" smtClean="0"/>
            <a:t>ანაზღაურებაზე</a:t>
          </a:r>
          <a:r>
            <a:rPr lang="en-US" sz="1200" b="0" kern="1200" dirty="0" smtClean="0"/>
            <a:t> </a:t>
          </a:r>
          <a:r>
            <a:rPr lang="en-US" sz="1200" b="0" kern="1200" dirty="0" err="1" smtClean="0"/>
            <a:t>უარი</a:t>
          </a:r>
          <a:r>
            <a:rPr lang="en-US" sz="1200" b="0" kern="1200" dirty="0" smtClean="0"/>
            <a:t>;</a:t>
          </a:r>
          <a:endParaRPr lang="en-US" sz="1200" kern="1200" dirty="0"/>
        </a:p>
      </dsp:txBody>
      <dsp:txXfrm>
        <a:off x="2429774" y="1266090"/>
        <a:ext cx="1858947" cy="1430218"/>
      </dsp:txXfrm>
    </dsp:sp>
    <dsp:sp modelId="{C6A2CA1B-2601-4F6E-BF39-8650A5BBF629}">
      <dsp:nvSpPr>
        <dsp:cNvPr id="0" name=""/>
        <dsp:cNvSpPr/>
      </dsp:nvSpPr>
      <dsp:spPr>
        <a:xfrm>
          <a:off x="4701707"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smtClean="0"/>
            <a:t>პროგრამით განსაზღვრული პირობების შესრულების </a:t>
          </a:r>
          <a:r>
            <a:rPr lang="en-US" sz="1200" b="1" kern="1200" smtClean="0"/>
            <a:t>კონტროლი </a:t>
          </a:r>
          <a:endParaRPr lang="en-US" sz="1200" kern="1200"/>
        </a:p>
      </dsp:txBody>
      <dsp:txXfrm>
        <a:off x="4779078" y="1266090"/>
        <a:ext cx="1858947" cy="1430218"/>
      </dsp:txXfrm>
    </dsp:sp>
    <dsp:sp modelId="{E86BE6CF-1E8D-4E7D-8964-BECD48557C0A}">
      <dsp:nvSpPr>
        <dsp:cNvPr id="0" name=""/>
        <dsp:cNvSpPr/>
      </dsp:nvSpPr>
      <dsp:spPr>
        <a:xfrm>
          <a:off x="7051011"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ka-GE" sz="1200" b="0" kern="1200" smtClean="0"/>
            <a:t>პროგრამით </a:t>
          </a:r>
          <a:r>
            <a:rPr lang="en-US" sz="1200" b="0" kern="1200" smtClean="0"/>
            <a:t> განსაზღვრული </a:t>
          </a:r>
          <a:r>
            <a:rPr lang="ka-GE" sz="1200" b="0" kern="1200" smtClean="0"/>
            <a:t>მიმწოდებლის ცალკეული </a:t>
          </a:r>
          <a:r>
            <a:rPr lang="en-US" sz="1200" b="0" kern="1200" smtClean="0"/>
            <a:t>ვალდებულებების შესრულების </a:t>
          </a:r>
          <a:r>
            <a:rPr lang="ka-GE" sz="1200" b="0" kern="1200" smtClean="0"/>
            <a:t>კოტროლი (</a:t>
          </a:r>
          <a:r>
            <a:rPr lang="en-US" sz="1200" b="1" kern="1200" smtClean="0"/>
            <a:t>რევიზია</a:t>
          </a:r>
          <a:r>
            <a:rPr lang="en-US" sz="1200" b="0" kern="1200" smtClean="0"/>
            <a:t>).</a:t>
          </a:r>
          <a:endParaRPr lang="en-US" sz="1200" kern="1200"/>
        </a:p>
      </dsp:txBody>
      <dsp:txXfrm>
        <a:off x="7128382" y="1266090"/>
        <a:ext cx="1858947" cy="143021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C6E94E4-079F-4280-9C8D-E4A1D453B0F1}" type="datetimeFigureOut">
              <a:rPr lang="en-US"/>
              <a:pPr>
                <a:defRPr/>
              </a:pPr>
              <a:t>08-Feb-17</a:t>
            </a:fld>
            <a:endParaRPr lang="en-US"/>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8E6ACBE-E97E-49D8-AFD2-8AD0CF5A8BDC}" type="slidenum">
              <a:rPr lang="en-US"/>
              <a:pPr>
                <a:defRPr/>
              </a:pPr>
              <a:t>‹#›</a:t>
            </a:fld>
            <a:endParaRPr lang="en-US"/>
          </a:p>
        </p:txBody>
      </p:sp>
    </p:spTree>
    <p:extLst>
      <p:ext uri="{BB962C8B-B14F-4D97-AF65-F5344CB8AC3E}">
        <p14:creationId xmlns:p14="http://schemas.microsoft.com/office/powerpoint/2010/main" val="3552307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6503F62-F133-468C-A284-6F4DEB20F695}" type="datetimeFigureOut">
              <a:rPr lang="en-US"/>
              <a:pPr>
                <a:defRPr/>
              </a:pPr>
              <a:t>08-Feb-17</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192E988-B074-4623-BC62-A6BE941D2A57}" type="slidenum">
              <a:rPr lang="en-US"/>
              <a:pPr>
                <a:defRPr/>
              </a:pPr>
              <a:t>‹#›</a:t>
            </a:fld>
            <a:endParaRPr lang="en-US"/>
          </a:p>
        </p:txBody>
      </p:sp>
    </p:spTree>
    <p:extLst>
      <p:ext uri="{BB962C8B-B14F-4D97-AF65-F5344CB8AC3E}">
        <p14:creationId xmlns:p14="http://schemas.microsoft.com/office/powerpoint/2010/main" val="1745953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6AAB6A-104A-4ABA-BB86-C968AE49813D}" type="slidenum">
              <a:rPr lang="en-GB" smtClean="0"/>
              <a:pPr fontAlgn="base">
                <a:spcBef>
                  <a:spcPct val="0"/>
                </a:spcBef>
                <a:spcAft>
                  <a:spcPct val="0"/>
                </a:spcAft>
                <a:defRPr/>
              </a:pPr>
              <a:t>23</a:t>
            </a:fld>
            <a:endParaRPr lang="en-GB" smtClean="0"/>
          </a:p>
        </p:txBody>
      </p:sp>
    </p:spTree>
    <p:extLst>
      <p:ext uri="{BB962C8B-B14F-4D97-AF65-F5344CB8AC3E}">
        <p14:creationId xmlns:p14="http://schemas.microsoft.com/office/powerpoint/2010/main" val="242661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E03B892-53F8-494B-B27C-CD02A2AA70BE}"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707EE6-ED1C-46C4-97AB-3378D899D668}" type="slidenum">
              <a:rPr lang="en-US"/>
              <a:pPr>
                <a:defRPr/>
              </a:pPr>
              <a:t>‹#›</a:t>
            </a:fld>
            <a:endParaRPr lang="en-US"/>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E36F263-DB54-4A47-9D68-2DF07F6E632A}"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838D74-6E25-4FA5-BB0C-2B5375FE616E}" type="slidenum">
              <a:rPr lang="en-US"/>
              <a:pPr>
                <a:defRPr/>
              </a:pPr>
              <a:t>‹#›</a:t>
            </a:fld>
            <a:endParaRPr lang="en-US"/>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77F783-606A-4173-98CA-8CF6ABA9E2E5}"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04E635-EBEC-435F-908C-8B70F4C4564C}" type="slidenum">
              <a:rPr lang="en-US"/>
              <a:pPr>
                <a:defRPr/>
              </a:pPr>
              <a:t>‹#›</a:t>
            </a:fld>
            <a:endParaRPr lang="en-US"/>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rtlCol="0">
            <a:normAutofit/>
          </a:bodyPr>
          <a:lstStyle/>
          <a:p>
            <a:pPr lvl="0"/>
            <a:endParaRPr lang="en-US" noProof="0"/>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pPr>
              <a:defRPr/>
            </a:pPr>
            <a:endParaRPr lang="ru-RU"/>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ru-RU"/>
          </a:p>
        </p:txBody>
      </p:sp>
    </p:spTree>
    <p:extLst>
      <p:ext uri="{BB962C8B-B14F-4D97-AF65-F5344CB8AC3E}">
        <p14:creationId xmlns:p14="http://schemas.microsoft.com/office/powerpoint/2010/main" val="228485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1143000"/>
          </a:xfrm>
        </p:spPr>
        <p:txBody>
          <a:bodyPr>
            <a:normAutofit/>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2286000"/>
            <a:ext cx="82296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823176F-6D6F-4F77-80F7-71A8310DFE1A}"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4B8FE1-63E8-4813-9407-DAD98CE4AF52}" type="slidenum">
              <a:rPr lang="en-US"/>
              <a:pPr>
                <a:defRPr/>
              </a:pPr>
              <a:t>‹#›</a:t>
            </a:fld>
            <a:endParaRPr lang="en-US"/>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59B3DF9-98E5-452E-8EEA-A334DAE8B8BC}"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C85121-BC66-4861-A6A5-6F4299AC10E7}" type="slidenum">
              <a:rPr lang="en-US"/>
              <a:pPr>
                <a:defRPr/>
              </a:pPr>
              <a:t>‹#›</a:t>
            </a:fld>
            <a:endParaRPr lang="en-US"/>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24243D4-FF8B-446A-BCEA-A5E29F4A77C9}" type="datetimeFigureOut">
              <a:rPr lang="en-US"/>
              <a:pPr>
                <a:defRPr/>
              </a:pPr>
              <a:t>08-Feb-17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924255-57B5-417C-BD3F-17AEA1FD6D77}" type="slidenum">
              <a:rPr lang="en-US"/>
              <a:pPr>
                <a:defRPr/>
              </a:pPr>
              <a:t>‹#›</a:t>
            </a:fld>
            <a:endParaRPr lang="en-US"/>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4617A8C-CABF-4FDC-912B-B09B9FF47CEB}" type="datetimeFigureOut">
              <a:rPr lang="en-US"/>
              <a:pPr>
                <a:defRPr/>
              </a:pPr>
              <a:t>08-Feb-17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86E402E-7226-489A-A590-3071AD53D8CC}" type="slidenum">
              <a:rPr lang="en-US"/>
              <a:pPr>
                <a:defRPr/>
              </a:pPr>
              <a:t>‹#›</a:t>
            </a:fld>
            <a:endParaRPr lang="en-US"/>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7B77D91-BBBB-431A-9169-98F200926CED}" type="datetimeFigureOut">
              <a:rPr lang="en-US"/>
              <a:pPr>
                <a:defRPr/>
              </a:pPr>
              <a:t>08-Feb-17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66A732F-D08A-436C-80A1-F5BB45FF4067}" type="slidenum">
              <a:rPr lang="en-US"/>
              <a:pPr>
                <a:defRPr/>
              </a:pPr>
              <a:t>‹#›</a:t>
            </a:fld>
            <a:endParaRPr lang="en-US"/>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3751EE-8633-4497-8BD6-BED14BE43546}" type="datetimeFigureOut">
              <a:rPr lang="en-US"/>
              <a:pPr>
                <a:defRPr/>
              </a:pPr>
              <a:t>08-Feb-17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6C4B8D7-BE0E-4E27-9E16-3A1626D7D3DD}" type="slidenum">
              <a:rPr lang="en-US"/>
              <a:pPr>
                <a:defRPr/>
              </a:pPr>
              <a:t>‹#›</a:t>
            </a:fld>
            <a:endParaRPr lang="en-US"/>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C66F3CF-FACB-4530-8D31-BD7E6B0E1FD4}" type="datetimeFigureOut">
              <a:rPr lang="en-US"/>
              <a:pPr>
                <a:defRPr/>
              </a:pPr>
              <a:t>08-Feb-17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DF26B4-9BF6-4638-9B2C-E92EE86207CA}" type="slidenum">
              <a:rPr lang="en-US"/>
              <a:pPr>
                <a:defRPr/>
              </a:pPr>
              <a:t>‹#›</a:t>
            </a:fld>
            <a:endParaRPr lang="en-US"/>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6AD43AB-8B7F-45BA-98D0-512C46C2592A}" type="datetimeFigureOut">
              <a:rPr lang="en-US"/>
              <a:pPr>
                <a:defRPr/>
              </a:pPr>
              <a:t>08-Feb-17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9F2356-7B9F-4359-967C-20B8666E39C5}" type="slidenum">
              <a:rPr lang="en-US"/>
              <a:pPr>
                <a:defRPr/>
              </a:pPr>
              <a:t>‹#›</a:t>
            </a:fld>
            <a:endParaRPr lang="en-US"/>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D95F577-5B29-4AAC-B32D-679ECF98B3FF}" type="datetimeFigureOut">
              <a:rPr lang="en-US"/>
              <a:pPr>
                <a:defRPr/>
              </a:pPr>
              <a:t>08-Feb-17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4FA6C54-4629-4C80-999B-A98D5F77E76A}" type="slidenum">
              <a:rPr lang="en-US"/>
              <a:pPr>
                <a:defRPr/>
              </a:pPr>
              <a:t>‹#›</a:t>
            </a:fld>
            <a:endParaRPr lang="en-US"/>
          </a:p>
        </p:txBody>
      </p:sp>
      <p:pic>
        <p:nvPicPr>
          <p:cNvPr id="9223" name="Picture 6" descr="MOH ppt-02.jpg"/>
          <p:cNvPicPr>
            <a:picLocks noChangeAspect="1"/>
          </p:cNvPicPr>
          <p:nvPr/>
        </p:nvPicPr>
        <p:blipFill>
          <a:blip r:embed="rId14"/>
          <a:srcRect/>
          <a:stretch>
            <a:fillRect/>
          </a:stretch>
        </p:blipFill>
        <p:spPr bwMode="auto">
          <a:xfrm>
            <a:off x="0" y="0"/>
            <a:ext cx="9144000" cy="6858000"/>
          </a:xfrm>
          <a:prstGeom prst="rect">
            <a:avLst/>
          </a:prstGeom>
          <a:noFill/>
          <a:ln w="9525">
            <a:noFill/>
            <a:miter lim="800000"/>
            <a:headEnd/>
            <a:tailEnd/>
          </a:ln>
        </p:spPr>
      </p:pic>
      <p:pic>
        <p:nvPicPr>
          <p:cNvPr id="9224" name="Picture 7" descr="MOH ppt-02.jpg"/>
          <p:cNvPicPr>
            <a:picLocks noChangeAspect="1"/>
          </p:cNvPicPr>
          <p:nvPr/>
        </p:nvPicPr>
        <p:blipFill>
          <a:blip r:embed="rId14"/>
          <a:srcRect t="24446" r="72501" b="62219"/>
          <a:stretch>
            <a:fillRect/>
          </a:stretch>
        </p:blipFill>
        <p:spPr bwMode="auto">
          <a:xfrm>
            <a:off x="152400" y="533400"/>
            <a:ext cx="2514600" cy="914400"/>
          </a:xfrm>
          <a:prstGeom prst="rect">
            <a:avLst/>
          </a:prstGeom>
          <a:noFill/>
          <a:ln w="9525">
            <a:noFill/>
            <a:miter lim="800000"/>
            <a:headEnd/>
            <a:tailEnd/>
          </a:ln>
        </p:spPr>
      </p:pic>
      <p:pic>
        <p:nvPicPr>
          <p:cNvPr id="9225" name="Picture 9" descr="MOH ppt-02.jpg"/>
          <p:cNvPicPr>
            <a:picLocks noChangeAspect="1"/>
          </p:cNvPicPr>
          <p:nvPr/>
        </p:nvPicPr>
        <p:blipFill>
          <a:blip r:embed="rId15"/>
          <a:srcRect l="2499" t="8890" r="72501" b="78410"/>
          <a:stretch>
            <a:fillRect/>
          </a:stretch>
        </p:blipFill>
        <p:spPr bwMode="auto">
          <a:xfrm>
            <a:off x="0" y="0"/>
            <a:ext cx="1600200" cy="609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ransition spd="slow">
    <p:wipe dir="r"/>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81200"/>
            <a:ext cx="8686800" cy="2667000"/>
          </a:xfrm>
        </p:spPr>
        <p:txBody>
          <a:bodyPr/>
          <a:lstStyle/>
          <a:p>
            <a:pPr marL="548640" algn="l">
              <a:lnSpc>
                <a:spcPct val="150000"/>
              </a:lnSpc>
              <a:spcBef>
                <a:spcPts val="1200"/>
              </a:spcBef>
            </a:pPr>
            <a:r>
              <a:rPr lang="ka-GE" sz="3600" b="1" dirty="0" smtClean="0">
                <a:solidFill>
                  <a:schemeClr val="accent2">
                    <a:lumMod val="50000"/>
                  </a:schemeClr>
                </a:solidFill>
                <a:latin typeface="Sylfaen" pitchFamily="18" charset="0"/>
              </a:rPr>
              <a:t/>
            </a:r>
            <a:br>
              <a:rPr lang="ka-GE" sz="3600" b="1" dirty="0" smtClean="0">
                <a:solidFill>
                  <a:schemeClr val="accent2">
                    <a:lumMod val="50000"/>
                  </a:schemeClr>
                </a:solidFill>
                <a:latin typeface="Sylfaen" pitchFamily="18" charset="0"/>
              </a:rPr>
            </a:br>
            <a:r>
              <a:rPr lang="ka-GE" sz="3600" dirty="0" smtClean="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მიღწევები</a:t>
            </a:r>
            <a:r>
              <a:rPr lang="ka-GE" sz="2800" b="1" dirty="0">
                <a:solidFill>
                  <a:schemeClr val="accent2">
                    <a:lumMod val="50000"/>
                  </a:schemeClr>
                </a:solidFill>
                <a:latin typeface="Sylfaen" pitchFamily="18" charset="0"/>
              </a:rPr>
              <a:t>, </a:t>
            </a:r>
            <a:br>
              <a:rPr lang="ka-GE" sz="2800" b="1" dirty="0">
                <a:solidFill>
                  <a:schemeClr val="accent2">
                    <a:lumMod val="50000"/>
                  </a:schemeClr>
                </a:solidFill>
                <a:latin typeface="Sylfaen" pitchFamily="18" charset="0"/>
              </a:rPr>
            </a:br>
            <a:r>
              <a:rPr lang="ka-GE" sz="2800" b="1" dirty="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გამოწვევები</a:t>
            </a:r>
            <a:r>
              <a:rPr lang="ka-GE" sz="2800" b="1" dirty="0">
                <a:solidFill>
                  <a:schemeClr val="accent2">
                    <a:lumMod val="50000"/>
                  </a:schemeClr>
                </a:solidFill>
                <a:latin typeface="Sylfaen" pitchFamily="18" charset="0"/>
              </a:rPr>
              <a:t>, </a:t>
            </a:r>
            <a:br>
              <a:rPr lang="ka-GE" sz="2800" b="1" dirty="0">
                <a:solidFill>
                  <a:schemeClr val="accent2">
                    <a:lumMod val="50000"/>
                  </a:schemeClr>
                </a:solidFill>
                <a:latin typeface="Sylfaen" pitchFamily="18" charset="0"/>
              </a:rPr>
            </a:br>
            <a:r>
              <a:rPr lang="ka-GE" sz="2800" b="1" dirty="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      ეფექტიანობის ამაღლება</a:t>
            </a:r>
            <a:endParaRPr lang="en-US" sz="3600" dirty="0">
              <a:solidFill>
                <a:schemeClr val="accent2">
                  <a:lumMod val="50000"/>
                </a:schemeClr>
              </a:solidFill>
            </a:endParaRPr>
          </a:p>
        </p:txBody>
      </p:sp>
      <p:sp>
        <p:nvSpPr>
          <p:cNvPr id="3" name="Subtitle 2"/>
          <p:cNvSpPr>
            <a:spLocks noGrp="1"/>
          </p:cNvSpPr>
          <p:nvPr>
            <p:ph type="subTitle" idx="1"/>
          </p:nvPr>
        </p:nvSpPr>
        <p:spPr>
          <a:xfrm>
            <a:off x="123825" y="5334000"/>
            <a:ext cx="8791575" cy="609600"/>
          </a:xfrm>
        </p:spPr>
        <p:txBody>
          <a:bodyPr/>
          <a:lstStyle/>
          <a:p>
            <a:r>
              <a:rPr lang="ka-GE" sz="1700" b="1" i="1" dirty="0">
                <a:solidFill>
                  <a:schemeClr val="tx1"/>
                </a:solidFill>
                <a:latin typeface="Sylfaen" pitchFamily="18" charset="0"/>
              </a:rPr>
              <a:t>საქართველოს შრომის, ჯანმრთელობისა და სოციალური დაცვის სამინისტრო</a:t>
            </a:r>
            <a:endParaRPr lang="en-US" sz="1700" b="1" i="1" dirty="0">
              <a:solidFill>
                <a:schemeClr val="tx1"/>
              </a:solidFill>
              <a:latin typeface="Calibri" pitchFamily="34" charset="0"/>
            </a:endParaRPr>
          </a:p>
          <a:p>
            <a:endParaRPr lang="en-US" sz="1700" b="1" dirty="0">
              <a:solidFill>
                <a:schemeClr val="tx1"/>
              </a:solidFill>
            </a:endParaRPr>
          </a:p>
        </p:txBody>
      </p:sp>
      <p:sp>
        <p:nvSpPr>
          <p:cNvPr id="4" name="Rectangle 3"/>
          <p:cNvSpPr/>
          <p:nvPr/>
        </p:nvSpPr>
        <p:spPr>
          <a:xfrm>
            <a:off x="533400" y="609600"/>
            <a:ext cx="7924800" cy="1323439"/>
          </a:xfrm>
          <a:prstGeom prst="rect">
            <a:avLst/>
          </a:prstGeom>
        </p:spPr>
        <p:txBody>
          <a:bodyPr wrap="square">
            <a:spAutoFit/>
          </a:bodyPr>
          <a:lstStyle/>
          <a:p>
            <a:pPr algn="ctr"/>
            <a:r>
              <a:rPr lang="ka-GE" sz="4000" b="1" dirty="0">
                <a:solidFill>
                  <a:schemeClr val="accent2">
                    <a:lumMod val="50000"/>
                  </a:schemeClr>
                </a:solidFill>
                <a:latin typeface="Sylfaen" pitchFamily="18" charset="0"/>
              </a:rPr>
              <a:t>საყოველთაო ჯანმრთელობის დაცვის </a:t>
            </a:r>
            <a:r>
              <a:rPr lang="ka-GE" sz="4000" b="1" dirty="0" smtClean="0">
                <a:solidFill>
                  <a:schemeClr val="accent2">
                    <a:lumMod val="50000"/>
                  </a:schemeClr>
                </a:solidFill>
                <a:latin typeface="Sylfaen" pitchFamily="18" charset="0"/>
              </a:rPr>
              <a:t>პროგრამა:</a:t>
            </a:r>
            <a:endParaRPr lang="en-US" sz="4000" dirty="0">
              <a:solidFill>
                <a:schemeClr val="accent2">
                  <a:lumMod val="50000"/>
                </a:schemeClr>
              </a:solidFill>
            </a:endParaRPr>
          </a:p>
        </p:txBody>
      </p:sp>
    </p:spTree>
    <p:extLst>
      <p:ext uri="{BB962C8B-B14F-4D97-AF65-F5344CB8AC3E}">
        <p14:creationId xmlns:p14="http://schemas.microsoft.com/office/powerpoint/2010/main" val="2475728820"/>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533400"/>
          </a:xfrm>
        </p:spPr>
        <p:txBody>
          <a:bodyPr>
            <a:normAutofit fontScale="90000"/>
          </a:bodyPr>
          <a:lstStyle/>
          <a:p>
            <a:r>
              <a:rPr lang="ka-GE" dirty="0" smtClean="0"/>
              <a:t>მომსახურების ტარიფები</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algn="just">
              <a:spcBef>
                <a:spcPts val="1200"/>
              </a:spcBef>
              <a:spcAft>
                <a:spcPts val="600"/>
              </a:spcAft>
              <a:buFont typeface="Wingdings" pitchFamily="2" charset="2"/>
              <a:buChar char="q"/>
            </a:pPr>
            <a:r>
              <a:rPr lang="ka-GE" sz="1400" b="0" dirty="0" smtClean="0"/>
              <a:t>მიმდინარე ეტაპზე ძირითადი გადაუდებელი მდგომარეობების ანაზაურება ხდება არა სამედიცინო </a:t>
            </a:r>
            <a:r>
              <a:rPr lang="ka-GE" sz="1400" b="0" dirty="0"/>
              <a:t>დაწესებულებების მიერ წარმოდგენილი ტარიფის </a:t>
            </a:r>
            <a:r>
              <a:rPr lang="ka-GE" sz="1400" b="0" dirty="0" smtClean="0"/>
              <a:t>მიხედვით, არამედ განმახორციელებლის მიერ დადგენილი ტარიფით;</a:t>
            </a:r>
          </a:p>
          <a:p>
            <a:pPr algn="just">
              <a:spcBef>
                <a:spcPts val="1200"/>
              </a:spcBef>
              <a:spcAft>
                <a:spcPts val="600"/>
              </a:spcAft>
              <a:buFont typeface="Wingdings" pitchFamily="2" charset="2"/>
              <a:buChar char="q"/>
            </a:pPr>
            <a:r>
              <a:rPr lang="ka-GE" sz="1400" b="0" dirty="0"/>
              <a:t>მიუხედავად იმისა, რომ </a:t>
            </a:r>
            <a:r>
              <a:rPr lang="ka-GE" sz="1400" b="0" dirty="0" smtClean="0"/>
              <a:t>კომბინაციების (ტარიფის არეალი თითოეულ ინტერვენციაზე) </a:t>
            </a:r>
            <a:r>
              <a:rPr lang="ka-GE" sz="1400" b="0" dirty="0"/>
              <a:t>რაოდენობა მატულობს, თითოეული კომბინაციის ვალიდურობის დეტალური შესწავლა მიმდინარეობს სამედიცინო დოკუმენტაციის მიხედვით უშუალოდ ამა თუ იმ ინტერვენციის დაფინანსებაზე მოთხოვნის დაფიქსირების შემდგომ. გარდა ამისა, </a:t>
            </a:r>
            <a:r>
              <a:rPr lang="ka-GE" sz="1400" b="0" dirty="0" smtClean="0"/>
              <a:t>ხდება ყოველთვიური </a:t>
            </a:r>
            <a:r>
              <a:rPr lang="ka-GE" sz="1400" b="0" dirty="0"/>
              <a:t>მონიტორინგი შეუსაბამო კომბინაციების გამორიცხვის მიზნით.</a:t>
            </a:r>
            <a:endParaRPr lang="ka-GE" sz="1400" b="0" dirty="0" smtClean="0"/>
          </a:p>
          <a:p>
            <a:pPr algn="just">
              <a:spcBef>
                <a:spcPts val="1200"/>
              </a:spcBef>
              <a:spcAft>
                <a:spcPts val="600"/>
              </a:spcAft>
              <a:buFont typeface="Wingdings" pitchFamily="2" charset="2"/>
              <a:buChar char="Ø"/>
            </a:pPr>
            <a:r>
              <a:rPr lang="ka-GE" sz="1400" b="0" dirty="0" smtClean="0"/>
              <a:t>რისკის შემცველია პროგრამაში ახალი მიმწოდებლის შემოსვლა, რომელსაც არ გააჩანია ე. წ. სადაზღვევო მინიმუმი და შესაბამისად, ხშირ შემთხვევაში, აფიქსირებს მაღალ ტარიფს კონკრეტულ ოპერაციაზე, რის შედეგად მატულობს ტარიფის არეალი და შესაბამისად, სახელმწიფო მიერ ასანაზღაურებელი თანხა. </a:t>
            </a:r>
          </a:p>
          <a:p>
            <a:pPr algn="just">
              <a:spcBef>
                <a:spcPts val="1200"/>
              </a:spcBef>
              <a:spcAft>
                <a:spcPts val="600"/>
              </a:spcAft>
              <a:buFont typeface="Wingdings" pitchFamily="2" charset="2"/>
              <a:buChar char="Ø"/>
            </a:pPr>
            <a:r>
              <a:rPr lang="ka-GE" sz="1400" b="0" dirty="0" smtClean="0"/>
              <a:t>ახალი მიმწოდებლების მიერ დაფიქსირებული მაღალი ტარიფის გამო</a:t>
            </a:r>
            <a:r>
              <a:rPr lang="en-US" sz="1400" b="0" dirty="0" smtClean="0"/>
              <a:t>,</a:t>
            </a:r>
            <a:r>
              <a:rPr lang="ka-GE" sz="1400" b="0" dirty="0" smtClean="0"/>
              <a:t> განსაკუთრებით მატულოს პაცინეტის თანაგადახდა, რაც ზრდი უკმაყოფილებას ბენეფიციარების მხრიდან.</a:t>
            </a:r>
          </a:p>
          <a:p>
            <a:pPr algn="just">
              <a:spcBef>
                <a:spcPts val="1200"/>
              </a:spcBef>
              <a:spcAft>
                <a:spcPts val="600"/>
              </a:spcAft>
              <a:buFont typeface="Wingdings" pitchFamily="2" charset="2"/>
              <a:buChar char="Ø"/>
            </a:pPr>
            <a:r>
              <a:rPr lang="ka-GE" sz="1400" b="0" dirty="0" smtClean="0"/>
              <a:t>მიმწოდებლების </a:t>
            </a:r>
            <a:r>
              <a:rPr lang="ka-GE" sz="1400" b="0" dirty="0"/>
              <a:t>მიერ </a:t>
            </a:r>
            <a:r>
              <a:rPr lang="ka-GE" sz="1400" b="0" dirty="0" smtClean="0"/>
              <a:t>წარმოდგენილ ტარიფებში მაღალია არაპირდაპირი ხარჯის წილი.  აღნიშნული განსაკუთრებით შეინიშნება ახალ კლინიკებში, სადაც არაპირდაპირი ხარჯი ტარიფის 30%-ს აღემატება.</a:t>
            </a:r>
            <a:endParaRPr lang="ka-GE" sz="1400" b="0" dirty="0"/>
          </a:p>
          <a:p>
            <a:pPr algn="just"/>
            <a:endParaRPr lang="en-US" sz="1400" b="0" dirty="0"/>
          </a:p>
        </p:txBody>
      </p:sp>
    </p:spTree>
    <p:extLst>
      <p:ext uri="{BB962C8B-B14F-4D97-AF65-F5344CB8AC3E}">
        <p14:creationId xmlns:p14="http://schemas.microsoft.com/office/powerpoint/2010/main" val="2250281079"/>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381000"/>
          </a:xfrm>
        </p:spPr>
        <p:txBody>
          <a:bodyPr>
            <a:normAutofit fontScale="90000"/>
          </a:bodyPr>
          <a:lstStyle/>
          <a:p>
            <a:r>
              <a:rPr lang="ka-GE" sz="2000" dirty="0">
                <a:effectLst/>
              </a:rPr>
              <a:t>საყოველთაო ჯანმრთელობის დაცვის მართვის დეპარტამენტი</a:t>
            </a:r>
            <a:endParaRPr lang="en-US" sz="2000" dirty="0"/>
          </a:p>
        </p:txBody>
      </p:sp>
      <p:sp>
        <p:nvSpPr>
          <p:cNvPr id="3" name="Content Placeholder 2"/>
          <p:cNvSpPr>
            <a:spLocks noGrp="1"/>
          </p:cNvSpPr>
          <p:nvPr>
            <p:ph idx="1"/>
          </p:nvPr>
        </p:nvSpPr>
        <p:spPr>
          <a:xfrm>
            <a:off x="228600" y="914400"/>
            <a:ext cx="8763000" cy="5211763"/>
          </a:xfrm>
        </p:spPr>
        <p:txBody>
          <a:bodyPr>
            <a:noAutofit/>
          </a:bodyPr>
          <a:lstStyle/>
          <a:p>
            <a:pPr algn="just">
              <a:spcBef>
                <a:spcPts val="1200"/>
              </a:spcBef>
              <a:spcAft>
                <a:spcPts val="600"/>
              </a:spcAft>
            </a:pPr>
            <a:r>
              <a:rPr lang="ka-GE" sz="1100" b="0" dirty="0" smtClean="0"/>
              <a:t>დეპარტამენტის ცენტრალურ </a:t>
            </a:r>
            <a:r>
              <a:rPr lang="ka-GE" sz="1100" b="0" dirty="0"/>
              <a:t>აპარატში დასაქმებულია  </a:t>
            </a:r>
            <a:r>
              <a:rPr lang="ka-GE" sz="1100" b="0" dirty="0" smtClean="0"/>
              <a:t>145 ადამიანი</a:t>
            </a:r>
            <a:r>
              <a:rPr lang="ka-GE" sz="1100" b="0" dirty="0"/>
              <a:t>, </a:t>
            </a:r>
            <a:r>
              <a:rPr lang="ka-GE" sz="1100" b="0" dirty="0" smtClean="0"/>
              <a:t>სამხარეო ცენტრებში </a:t>
            </a:r>
            <a:r>
              <a:rPr lang="ka-GE" sz="1100" b="0" dirty="0"/>
              <a:t>- 124 </a:t>
            </a:r>
            <a:r>
              <a:rPr lang="ka-GE" sz="1100" b="0" dirty="0" smtClean="0"/>
              <a:t>თანამშრომელი.</a:t>
            </a:r>
          </a:p>
          <a:p>
            <a:pPr algn="just">
              <a:spcBef>
                <a:spcPts val="1200"/>
              </a:spcBef>
              <a:spcAft>
                <a:spcPts val="600"/>
              </a:spcAft>
            </a:pPr>
            <a:r>
              <a:rPr lang="ka-GE" sz="1100" b="0" dirty="0" smtClean="0"/>
              <a:t>უშუალოდ </a:t>
            </a:r>
            <a:r>
              <a:rPr lang="ka-GE" sz="1100" b="0" dirty="0"/>
              <a:t>მონიტორინგს ახორციელებს 20 </a:t>
            </a:r>
            <a:r>
              <a:rPr lang="ka-GE" sz="1100" b="0" dirty="0" smtClean="0"/>
              <a:t>თანამშრომელი თბილისში </a:t>
            </a:r>
            <a:r>
              <a:rPr lang="ka-GE" sz="1100" b="0" dirty="0"/>
              <a:t>და 58 </a:t>
            </a:r>
            <a:r>
              <a:rPr lang="ka-GE" sz="1100" b="0" dirty="0" smtClean="0"/>
              <a:t>თანამშრომელი რეგიონებში</a:t>
            </a:r>
          </a:p>
          <a:p>
            <a:pPr algn="just">
              <a:spcBef>
                <a:spcPts val="1200"/>
              </a:spcBef>
              <a:spcAft>
                <a:spcPts val="600"/>
              </a:spcAft>
              <a:buFont typeface="Wingdings" pitchFamily="2" charset="2"/>
              <a:buChar char="Ø"/>
            </a:pPr>
            <a:r>
              <a:rPr lang="en-US" sz="1100" i="1" dirty="0" err="1" smtClean="0"/>
              <a:t>მონიტორინგი</a:t>
            </a:r>
            <a:r>
              <a:rPr lang="en-US" sz="1100" b="0" dirty="0" smtClean="0"/>
              <a:t> </a:t>
            </a:r>
            <a:r>
              <a:rPr lang="ka-GE" sz="1100" b="0" dirty="0" smtClean="0"/>
              <a:t> </a:t>
            </a:r>
            <a:r>
              <a:rPr lang="en-US" sz="1100" b="0" dirty="0" err="1" smtClean="0"/>
              <a:t>ხორციელდება</a:t>
            </a:r>
            <a:r>
              <a:rPr lang="en-US" sz="1100" b="0" dirty="0" smtClean="0"/>
              <a:t> </a:t>
            </a:r>
            <a:r>
              <a:rPr lang="en-US" sz="1100" b="0" dirty="0" err="1"/>
              <a:t>პროგრამის</a:t>
            </a:r>
            <a:r>
              <a:rPr lang="en-US" sz="1100" b="0" dirty="0"/>
              <a:t> </a:t>
            </a:r>
            <a:r>
              <a:rPr lang="en-US" sz="1100" b="0" dirty="0" err="1"/>
              <a:t>განმახორციელებლის</a:t>
            </a:r>
            <a:r>
              <a:rPr lang="en-US" sz="1100" b="0" dirty="0"/>
              <a:t> </a:t>
            </a:r>
            <a:r>
              <a:rPr lang="en-US" sz="1100" b="0" dirty="0" err="1"/>
              <a:t>მიერ</a:t>
            </a:r>
            <a:r>
              <a:rPr lang="en-US" sz="1100" b="0" dirty="0"/>
              <a:t> </a:t>
            </a:r>
            <a:r>
              <a:rPr lang="en-US" sz="1100" b="0" dirty="0" err="1"/>
              <a:t>შერჩევის</a:t>
            </a:r>
            <a:r>
              <a:rPr lang="en-US" sz="1100" b="0" dirty="0"/>
              <a:t> </a:t>
            </a:r>
            <a:r>
              <a:rPr lang="en-US" sz="1100" b="0" dirty="0" err="1"/>
              <a:t>პრინციპით</a:t>
            </a:r>
            <a:r>
              <a:rPr lang="en-US" sz="1100" b="0" dirty="0"/>
              <a:t>. </a:t>
            </a:r>
            <a:r>
              <a:rPr lang="en-US" sz="1100" b="0" dirty="0" err="1"/>
              <a:t>მონიტორინგის</a:t>
            </a:r>
            <a:r>
              <a:rPr lang="en-US" sz="1100" b="0" dirty="0"/>
              <a:t>  </a:t>
            </a:r>
            <a:r>
              <a:rPr lang="en-US" sz="1100" b="0" dirty="0" err="1"/>
              <a:t>განხორციელებისას</a:t>
            </a:r>
            <a:r>
              <a:rPr lang="en-US" sz="1100" b="0" dirty="0"/>
              <a:t>  </a:t>
            </a:r>
            <a:r>
              <a:rPr lang="en-US" sz="1100" b="0" dirty="0" err="1"/>
              <a:t>ხდება</a:t>
            </a:r>
            <a:r>
              <a:rPr lang="en-US" sz="1100" b="0" dirty="0"/>
              <a:t> </a:t>
            </a:r>
            <a:r>
              <a:rPr lang="en-US" sz="1100" b="0" dirty="0" err="1"/>
              <a:t>მიმწოდებელთან</a:t>
            </a:r>
            <a:r>
              <a:rPr lang="en-US" sz="1100" b="0" dirty="0"/>
              <a:t>  </a:t>
            </a:r>
            <a:r>
              <a:rPr lang="en-US" sz="1100" b="0" dirty="0" err="1"/>
              <a:t>განმახორციელებლის</a:t>
            </a:r>
            <a:r>
              <a:rPr lang="en-US" sz="1100" b="0" dirty="0"/>
              <a:t>  </a:t>
            </a:r>
            <a:r>
              <a:rPr lang="en-US" sz="1100" b="0" dirty="0" err="1"/>
              <a:t>უფლებამოსილი</a:t>
            </a:r>
            <a:r>
              <a:rPr lang="en-US" sz="1100" b="0" dirty="0"/>
              <a:t>  </a:t>
            </a:r>
            <a:r>
              <a:rPr lang="en-US" sz="1100" b="0" dirty="0" err="1"/>
              <a:t>პირის</a:t>
            </a:r>
            <a:r>
              <a:rPr lang="en-US" sz="1100" b="0" dirty="0"/>
              <a:t> </a:t>
            </a:r>
            <a:r>
              <a:rPr lang="ka-GE" sz="1100" b="0" dirty="0" smtClean="0"/>
              <a:t> </a:t>
            </a:r>
            <a:r>
              <a:rPr lang="en-US" sz="1100" b="0" dirty="0" err="1" smtClean="0"/>
              <a:t>ვიზიტი</a:t>
            </a:r>
            <a:r>
              <a:rPr lang="en-US" sz="1100" b="0" dirty="0" smtClean="0"/>
              <a:t>  </a:t>
            </a:r>
            <a:r>
              <a:rPr lang="en-US" sz="1100" b="0" dirty="0" err="1"/>
              <a:t>და</a:t>
            </a:r>
            <a:r>
              <a:rPr lang="en-US" sz="1100" b="0" dirty="0"/>
              <a:t> </a:t>
            </a:r>
            <a:r>
              <a:rPr lang="en-US" sz="1100" b="0" dirty="0" err="1"/>
              <a:t>შეტყობინებისას</a:t>
            </a:r>
            <a:r>
              <a:rPr lang="en-US" sz="1100" b="0" dirty="0"/>
              <a:t>  </a:t>
            </a:r>
            <a:r>
              <a:rPr lang="en-US" sz="1100" b="0" dirty="0" err="1"/>
              <a:t>მიწოდებული</a:t>
            </a:r>
            <a:r>
              <a:rPr lang="en-US" sz="1100" b="0" dirty="0"/>
              <a:t> </a:t>
            </a:r>
            <a:r>
              <a:rPr lang="en-US" sz="1100" b="0" dirty="0" err="1"/>
              <a:t>ინფორმაციის</a:t>
            </a:r>
            <a:r>
              <a:rPr lang="en-US" sz="1100" b="0" dirty="0"/>
              <a:t> </a:t>
            </a:r>
            <a:r>
              <a:rPr lang="en-US" sz="1100" b="0" dirty="0" err="1"/>
              <a:t>გადამოწმება</a:t>
            </a:r>
            <a:r>
              <a:rPr lang="en-US" sz="1100" b="0" dirty="0"/>
              <a:t>, </a:t>
            </a:r>
            <a:r>
              <a:rPr lang="en-US" sz="1100" b="0" dirty="0" err="1"/>
              <a:t>მიმწოდებლისაგან</a:t>
            </a:r>
            <a:r>
              <a:rPr lang="en-US" sz="1100" b="0" dirty="0"/>
              <a:t>  </a:t>
            </a:r>
            <a:r>
              <a:rPr lang="en-US" sz="1100" b="0" dirty="0" err="1"/>
              <a:t>მომსახურებასთან</a:t>
            </a:r>
            <a:r>
              <a:rPr lang="en-US" sz="1100" b="0" dirty="0"/>
              <a:t> </a:t>
            </a:r>
            <a:r>
              <a:rPr lang="en-US" sz="1100" b="0" dirty="0" err="1"/>
              <a:t>დაკავშირებული</a:t>
            </a:r>
            <a:r>
              <a:rPr lang="en-US" sz="1100" b="0" dirty="0"/>
              <a:t>  </a:t>
            </a:r>
            <a:r>
              <a:rPr lang="en-US" sz="1100" b="0" dirty="0" err="1"/>
              <a:t>ინფორმაციისა</a:t>
            </a:r>
            <a:r>
              <a:rPr lang="en-US" sz="1100" b="0" dirty="0"/>
              <a:t> </a:t>
            </a:r>
            <a:r>
              <a:rPr lang="en-US" sz="1100" b="0" dirty="0" err="1"/>
              <a:t>და</a:t>
            </a:r>
            <a:r>
              <a:rPr lang="en-US" sz="1100" b="0" dirty="0"/>
              <a:t> </a:t>
            </a:r>
            <a:r>
              <a:rPr lang="en-US" sz="1100" b="0" dirty="0" err="1"/>
              <a:t>დოკუმენტაციის</a:t>
            </a:r>
            <a:r>
              <a:rPr lang="en-US" sz="1100" b="0" dirty="0"/>
              <a:t>  </a:t>
            </a:r>
            <a:r>
              <a:rPr lang="en-US" sz="1100" b="0" dirty="0" err="1"/>
              <a:t>მოთხოვნა</a:t>
            </a:r>
            <a:r>
              <a:rPr lang="en-US" sz="1100" b="0" dirty="0"/>
              <a:t>, </a:t>
            </a:r>
            <a:r>
              <a:rPr lang="en-US" sz="1100" b="0" dirty="0" err="1"/>
              <a:t>საჭიროებისამებრ</a:t>
            </a:r>
            <a:r>
              <a:rPr lang="en-US" sz="1100" b="0" dirty="0"/>
              <a:t>, </a:t>
            </a:r>
            <a:r>
              <a:rPr lang="en-US" sz="1100" b="0" dirty="0" err="1"/>
              <a:t>პაციენტთან</a:t>
            </a:r>
            <a:r>
              <a:rPr lang="en-US" sz="1100" b="0" dirty="0"/>
              <a:t>, </a:t>
            </a:r>
            <a:r>
              <a:rPr lang="en-US" sz="1100" b="0" dirty="0" err="1"/>
              <a:t>მისი</a:t>
            </a:r>
            <a:r>
              <a:rPr lang="en-US" sz="1100" b="0" dirty="0"/>
              <a:t> </a:t>
            </a:r>
            <a:r>
              <a:rPr lang="en-US" sz="1100" b="0" dirty="0" err="1"/>
              <a:t>ოჯახის</a:t>
            </a:r>
            <a:r>
              <a:rPr lang="en-US" sz="1100" b="0" dirty="0"/>
              <a:t> </a:t>
            </a:r>
            <a:r>
              <a:rPr lang="en-US" sz="1100" b="0" dirty="0" err="1"/>
              <a:t>წევრებთან</a:t>
            </a:r>
            <a:r>
              <a:rPr lang="en-US" sz="1100" b="0" dirty="0"/>
              <a:t> </a:t>
            </a:r>
            <a:r>
              <a:rPr lang="en-US" sz="1100" b="0" dirty="0" err="1"/>
              <a:t>და</a:t>
            </a:r>
            <a:r>
              <a:rPr lang="en-US" sz="1100" b="0" dirty="0"/>
              <a:t> </a:t>
            </a:r>
            <a:r>
              <a:rPr lang="en-US" sz="1100" b="0" dirty="0" err="1"/>
              <a:t>შემთხვევასთან</a:t>
            </a:r>
            <a:r>
              <a:rPr lang="en-US" sz="1100" b="0" dirty="0"/>
              <a:t> </a:t>
            </a:r>
            <a:r>
              <a:rPr lang="en-US" sz="1100" b="0" dirty="0" err="1"/>
              <a:t>დაკავშირებულ</a:t>
            </a:r>
            <a:r>
              <a:rPr lang="en-US" sz="1100" b="0" dirty="0"/>
              <a:t> </a:t>
            </a:r>
            <a:r>
              <a:rPr lang="en-US" sz="1100" b="0" dirty="0" err="1"/>
              <a:t>სხვა</a:t>
            </a:r>
            <a:r>
              <a:rPr lang="en-US" sz="1100" b="0" dirty="0"/>
              <a:t> </a:t>
            </a:r>
            <a:r>
              <a:rPr lang="en-US" sz="1100" b="0" dirty="0" err="1"/>
              <a:t>პირებთან</a:t>
            </a:r>
            <a:r>
              <a:rPr lang="en-US" sz="1100" b="0" dirty="0"/>
              <a:t> </a:t>
            </a:r>
            <a:r>
              <a:rPr lang="en-US" sz="1100" b="0" dirty="0" err="1"/>
              <a:t>გასაუბრება</a:t>
            </a:r>
            <a:r>
              <a:rPr lang="en-US" sz="1100" b="0" dirty="0"/>
              <a:t>. </a:t>
            </a:r>
            <a:endParaRPr lang="ka-GE" sz="1100" b="0" dirty="0" smtClean="0"/>
          </a:p>
          <a:p>
            <a:r>
              <a:rPr lang="en-US" sz="1100" b="0" dirty="0" smtClean="0"/>
              <a:t>მ</a:t>
            </a:r>
            <a:r>
              <a:rPr lang="ka-GE" sz="1100" b="0" dirty="0" smtClean="0"/>
              <a:t>ონიტორინგის ეტაპზე მოწმდება :</a:t>
            </a:r>
          </a:p>
          <a:p>
            <a:pPr lvl="1"/>
            <a:r>
              <a:rPr lang="ka-GE" sz="1100" b="0" dirty="0" smtClean="0"/>
              <a:t>პაციენტის საიდენტიფიკაციო მონაცემები, </a:t>
            </a:r>
            <a:endParaRPr lang="en-US" sz="1100" b="0" dirty="0" smtClean="0"/>
          </a:p>
          <a:p>
            <a:pPr lvl="1"/>
            <a:r>
              <a:rPr lang="en-US" sz="1100" b="0" dirty="0" err="1" smtClean="0"/>
              <a:t>მოსარგებლის</a:t>
            </a:r>
            <a:r>
              <a:rPr lang="en-US" sz="1100" b="0" dirty="0" smtClean="0"/>
              <a:t> </a:t>
            </a:r>
            <a:r>
              <a:rPr lang="en-US" sz="1100" b="0" dirty="0" err="1"/>
              <a:t>მიმწოდებელთან</a:t>
            </a:r>
            <a:r>
              <a:rPr lang="en-US" sz="1100" b="0" dirty="0"/>
              <a:t> </a:t>
            </a:r>
            <a:r>
              <a:rPr lang="en-US" sz="1100" b="0" dirty="0" err="1"/>
              <a:t>შესვლის</a:t>
            </a:r>
            <a:r>
              <a:rPr lang="en-US" sz="1100" b="0" dirty="0"/>
              <a:t> </a:t>
            </a:r>
            <a:r>
              <a:rPr lang="en-US" sz="1100" b="0" dirty="0" err="1" smtClean="0"/>
              <a:t>ფორმა</a:t>
            </a:r>
            <a:r>
              <a:rPr lang="ka-GE" sz="1100" b="0" dirty="0" smtClean="0"/>
              <a:t>;</a:t>
            </a:r>
            <a:endParaRPr lang="en-US" sz="1100" b="0" dirty="0"/>
          </a:p>
          <a:p>
            <a:pPr lvl="1"/>
            <a:r>
              <a:rPr lang="en-US" sz="1100" b="0" dirty="0" err="1"/>
              <a:t>მოსარგებლის</a:t>
            </a:r>
            <a:r>
              <a:rPr lang="en-US" sz="1100" b="0" dirty="0"/>
              <a:t> </a:t>
            </a:r>
            <a:r>
              <a:rPr lang="en-US" sz="1100" b="0" dirty="0" err="1"/>
              <a:t>სამედიცინო</a:t>
            </a:r>
            <a:r>
              <a:rPr lang="en-US" sz="1100" b="0" dirty="0"/>
              <a:t> </a:t>
            </a:r>
            <a:r>
              <a:rPr lang="en-US" sz="1100" b="0" dirty="0" err="1"/>
              <a:t>დაწესებულებაში</a:t>
            </a:r>
            <a:r>
              <a:rPr lang="en-US" sz="1100" b="0" dirty="0"/>
              <a:t> </a:t>
            </a:r>
            <a:r>
              <a:rPr lang="en-US" sz="1100" b="0" dirty="0" err="1"/>
              <a:t>შესვლის</a:t>
            </a:r>
            <a:r>
              <a:rPr lang="en-US" sz="1100" b="0" dirty="0"/>
              <a:t> (</a:t>
            </a:r>
            <a:r>
              <a:rPr lang="en-US" sz="1100" b="0" dirty="0" err="1"/>
              <a:t>შემთხვევის</a:t>
            </a:r>
            <a:r>
              <a:rPr lang="en-US" sz="1100" b="0" dirty="0"/>
              <a:t> </a:t>
            </a:r>
            <a:r>
              <a:rPr lang="en-US" sz="1100" b="0" dirty="0" err="1"/>
              <a:t>დაწყების</a:t>
            </a:r>
            <a:r>
              <a:rPr lang="en-US" sz="1100" b="0" dirty="0"/>
              <a:t>) </a:t>
            </a:r>
            <a:r>
              <a:rPr lang="en-US" sz="1100" b="0" dirty="0" err="1"/>
              <a:t>და</a:t>
            </a:r>
            <a:r>
              <a:rPr lang="en-US" sz="1100" b="0" dirty="0"/>
              <a:t> </a:t>
            </a:r>
            <a:r>
              <a:rPr lang="en-US" sz="1100" b="0" dirty="0" err="1"/>
              <a:t>შემთხვევის</a:t>
            </a:r>
            <a:r>
              <a:rPr lang="en-US" sz="1100" b="0" dirty="0"/>
              <a:t> </a:t>
            </a:r>
            <a:r>
              <a:rPr lang="en-US" sz="1100" b="0" dirty="0" err="1"/>
              <a:t>დასრულების</a:t>
            </a:r>
            <a:r>
              <a:rPr lang="en-US" sz="1100" b="0" dirty="0"/>
              <a:t> (</a:t>
            </a:r>
            <a:r>
              <a:rPr lang="en-US" sz="1100" b="0" dirty="0" err="1"/>
              <a:t>ასეთის</a:t>
            </a:r>
            <a:r>
              <a:rPr lang="en-US" sz="1100" b="0" dirty="0"/>
              <a:t> </a:t>
            </a:r>
            <a:r>
              <a:rPr lang="en-US" sz="1100" b="0" dirty="0" err="1"/>
              <a:t>არსებობის</a:t>
            </a:r>
            <a:r>
              <a:rPr lang="en-US" sz="1100" b="0" dirty="0"/>
              <a:t> </a:t>
            </a:r>
            <a:r>
              <a:rPr lang="en-US" sz="1100" b="0" dirty="0" err="1"/>
              <a:t>შემთხვევაში</a:t>
            </a:r>
            <a:r>
              <a:rPr lang="en-US" sz="1100" b="0" dirty="0"/>
              <a:t>) </a:t>
            </a:r>
            <a:r>
              <a:rPr lang="en-US" sz="1100" b="0" dirty="0" err="1" smtClean="0"/>
              <a:t>თარიღ</a:t>
            </a:r>
            <a:r>
              <a:rPr lang="ka-GE" sz="1100" b="0" dirty="0" smtClean="0"/>
              <a:t>ი</a:t>
            </a:r>
            <a:r>
              <a:rPr lang="en-US" sz="1100" b="0" dirty="0" smtClean="0"/>
              <a:t> </a:t>
            </a:r>
            <a:r>
              <a:rPr lang="en-US" sz="1100" b="0" dirty="0" err="1"/>
              <a:t>და</a:t>
            </a:r>
            <a:r>
              <a:rPr lang="en-US" sz="1100" b="0" dirty="0"/>
              <a:t> </a:t>
            </a:r>
            <a:r>
              <a:rPr lang="en-US" sz="1100" b="0" dirty="0" err="1" smtClean="0"/>
              <a:t>დრო</a:t>
            </a:r>
            <a:r>
              <a:rPr lang="en-US" sz="1100" b="0" dirty="0" smtClean="0"/>
              <a:t>;</a:t>
            </a:r>
            <a:endParaRPr lang="en-US" sz="1100" b="0" dirty="0"/>
          </a:p>
          <a:p>
            <a:pPr lvl="1"/>
            <a:r>
              <a:rPr lang="en-US" sz="1100" b="0" dirty="0" err="1"/>
              <a:t>შეტყობინების</a:t>
            </a:r>
            <a:r>
              <a:rPr lang="en-US" sz="1100" b="0" dirty="0"/>
              <a:t> </a:t>
            </a:r>
            <a:r>
              <a:rPr lang="en-US" sz="1100" b="0" dirty="0" err="1"/>
              <a:t>სისტემაში</a:t>
            </a:r>
            <a:r>
              <a:rPr lang="en-US" sz="1100" b="0" dirty="0"/>
              <a:t> </a:t>
            </a:r>
            <a:r>
              <a:rPr lang="en-US" sz="1100" b="0" dirty="0" err="1"/>
              <a:t>დაფიქსირებულ</a:t>
            </a:r>
            <a:r>
              <a:rPr lang="en-US" sz="1100" b="0" dirty="0"/>
              <a:t> </a:t>
            </a:r>
            <a:r>
              <a:rPr lang="ka-GE" sz="1100" b="0" dirty="0"/>
              <a:t>ინფორმაციას</a:t>
            </a:r>
            <a:r>
              <a:rPr lang="en-US" sz="1100" b="0" dirty="0"/>
              <a:t> - </a:t>
            </a:r>
            <a:r>
              <a:rPr lang="ka-GE" sz="1100" b="0" dirty="0"/>
              <a:t>პროგრამული შემთხვევის </a:t>
            </a:r>
            <a:r>
              <a:rPr lang="en-US" sz="1100" b="0" dirty="0"/>
              <a:t>ICD-10, NCSP, </a:t>
            </a:r>
            <a:r>
              <a:rPr lang="ka-GE" sz="1100" b="0" dirty="0"/>
              <a:t>დაზუსტებას (ასეთის არსებობის შემთხვევაში), კრიტიკული </a:t>
            </a:r>
            <a:r>
              <a:rPr lang="en-US" sz="1100" b="0" dirty="0" err="1"/>
              <a:t>მდგომარეობები</a:t>
            </a:r>
            <a:r>
              <a:rPr lang="en-US" sz="1100" b="0" dirty="0"/>
              <a:t>/</a:t>
            </a:r>
            <a:r>
              <a:rPr lang="en-US" sz="1100" b="0" dirty="0" err="1"/>
              <a:t>ინტენსიური</a:t>
            </a:r>
            <a:r>
              <a:rPr lang="en-US" sz="1100" b="0" dirty="0"/>
              <a:t> </a:t>
            </a:r>
            <a:r>
              <a:rPr lang="en-US" sz="1100" b="0" dirty="0" err="1"/>
              <a:t>თერაპიის</a:t>
            </a:r>
            <a:r>
              <a:rPr lang="en-US" sz="1100" b="0" dirty="0"/>
              <a:t> </a:t>
            </a:r>
            <a:r>
              <a:rPr lang="ka-GE" sz="1100" b="0" dirty="0"/>
              <a:t>პროგრამული შემთხვევების დროს -  დადგენილებით განსაზღვრულ </a:t>
            </a:r>
            <a:r>
              <a:rPr lang="en-US" sz="1100" b="0" dirty="0" err="1"/>
              <a:t>მონაცემებს</a:t>
            </a:r>
            <a:r>
              <a:rPr lang="en-US" sz="1100" b="0" dirty="0"/>
              <a:t>. </a:t>
            </a:r>
          </a:p>
          <a:p>
            <a:pPr algn="just">
              <a:spcBef>
                <a:spcPts val="1200"/>
              </a:spcBef>
              <a:spcAft>
                <a:spcPts val="600"/>
              </a:spcAft>
            </a:pPr>
            <a:r>
              <a:rPr lang="ka-GE" sz="1100" b="0" dirty="0" smtClean="0"/>
              <a:t> მონიტორინგი </a:t>
            </a:r>
            <a:r>
              <a:rPr lang="en-US" sz="1100" b="0" dirty="0" err="1" smtClean="0"/>
              <a:t>ხორციელდება</a:t>
            </a:r>
            <a:r>
              <a:rPr lang="en-US" sz="1100" b="0" dirty="0" smtClean="0"/>
              <a:t> </a:t>
            </a:r>
            <a:r>
              <a:rPr lang="en-US" sz="1100" b="0" dirty="0" err="1" smtClean="0"/>
              <a:t>შეტყობინების</a:t>
            </a:r>
            <a:r>
              <a:rPr lang="en-US" sz="1100" b="0" dirty="0" smtClean="0"/>
              <a:t> </a:t>
            </a:r>
            <a:r>
              <a:rPr lang="en-US" sz="1100" b="0" dirty="0" err="1" smtClean="0"/>
              <a:t>მიღებიდან</a:t>
            </a:r>
            <a:r>
              <a:rPr lang="en-US" sz="1100" b="0" dirty="0" smtClean="0"/>
              <a:t> </a:t>
            </a:r>
            <a:r>
              <a:rPr lang="en-US" sz="1100" b="0" dirty="0" err="1" smtClean="0"/>
              <a:t>მომდევნო</a:t>
            </a:r>
            <a:r>
              <a:rPr lang="en-US" sz="1100" b="0" dirty="0" smtClean="0"/>
              <a:t> </a:t>
            </a:r>
            <a:r>
              <a:rPr lang="ka-GE" sz="1100" b="0" dirty="0" smtClean="0"/>
              <a:t>5 (ხუთი) </a:t>
            </a:r>
            <a:r>
              <a:rPr lang="en-US" sz="1100" b="0" dirty="0" err="1" smtClean="0"/>
              <a:t>სამუშაო</a:t>
            </a:r>
            <a:r>
              <a:rPr lang="en-US" sz="1100" b="0" dirty="0" smtClean="0"/>
              <a:t> </a:t>
            </a:r>
            <a:r>
              <a:rPr lang="en-US" sz="1100" b="0" dirty="0" err="1" smtClean="0"/>
              <a:t>დღეში</a:t>
            </a:r>
            <a:r>
              <a:rPr lang="ka-GE" sz="1100" b="0" dirty="0" smtClean="0"/>
              <a:t>, თუმცა, </a:t>
            </a:r>
            <a:r>
              <a:rPr lang="en-US" sz="1100" b="0" dirty="0" err="1" smtClean="0"/>
              <a:t>შესაძლებელია</a:t>
            </a:r>
            <a:r>
              <a:rPr lang="ka-GE" sz="1100" b="0" dirty="0" smtClean="0"/>
              <a:t>, </a:t>
            </a:r>
            <a:r>
              <a:rPr lang="en-US" sz="1100" b="0" dirty="0" err="1" smtClean="0"/>
              <a:t>მონიტორინგი</a:t>
            </a:r>
            <a:r>
              <a:rPr lang="en-US" sz="1100" b="0" dirty="0" smtClean="0"/>
              <a:t> </a:t>
            </a:r>
            <a:r>
              <a:rPr lang="en-US" sz="1100" b="0" dirty="0" err="1" smtClean="0"/>
              <a:t>განხორციელდეს</a:t>
            </a:r>
            <a:r>
              <a:rPr lang="en-US" sz="1100" b="0" dirty="0" smtClean="0"/>
              <a:t> </a:t>
            </a:r>
            <a:r>
              <a:rPr lang="en-US" sz="1100" b="0" dirty="0" err="1" smtClean="0"/>
              <a:t>უქმე</a:t>
            </a:r>
            <a:r>
              <a:rPr lang="en-US" sz="1100" b="0" dirty="0" smtClean="0"/>
              <a:t> </a:t>
            </a:r>
            <a:r>
              <a:rPr lang="en-US" sz="1100" b="0" dirty="0" err="1" smtClean="0"/>
              <a:t>და</a:t>
            </a:r>
            <a:r>
              <a:rPr lang="en-US" sz="1100" b="0" dirty="0" smtClean="0"/>
              <a:t>/</a:t>
            </a:r>
            <a:r>
              <a:rPr lang="en-US" sz="1100" b="0" dirty="0" err="1" smtClean="0"/>
              <a:t>ან</a:t>
            </a:r>
            <a:r>
              <a:rPr lang="en-US" sz="1100" b="0" dirty="0" smtClean="0"/>
              <a:t> </a:t>
            </a:r>
            <a:r>
              <a:rPr lang="en-US" sz="1100" b="0" dirty="0" err="1" smtClean="0"/>
              <a:t>დასვენების</a:t>
            </a:r>
            <a:r>
              <a:rPr lang="en-US" sz="1100" b="0" dirty="0" smtClean="0"/>
              <a:t> </a:t>
            </a:r>
            <a:r>
              <a:rPr lang="en-US" sz="1100" b="0" dirty="0" err="1" smtClean="0"/>
              <a:t>დღეებშიც</a:t>
            </a:r>
            <a:r>
              <a:rPr lang="en-US" sz="1100" b="0" dirty="0" smtClean="0"/>
              <a:t>, </a:t>
            </a:r>
            <a:r>
              <a:rPr lang="en-US" sz="1100" b="0" dirty="0" err="1" smtClean="0"/>
              <a:t>ასევე</a:t>
            </a:r>
            <a:r>
              <a:rPr lang="ka-GE" sz="1100" b="0" dirty="0" smtClean="0"/>
              <a:t>, </a:t>
            </a:r>
            <a:r>
              <a:rPr lang="en-US" sz="1100" b="0" dirty="0" err="1" smtClean="0"/>
              <a:t>მოხდეს</a:t>
            </a:r>
            <a:r>
              <a:rPr lang="en-US" sz="1100" b="0" dirty="0" smtClean="0"/>
              <a:t> </a:t>
            </a:r>
            <a:r>
              <a:rPr lang="ka-GE" sz="1100" b="0" dirty="0" smtClean="0"/>
              <a:t>ი</a:t>
            </a:r>
            <a:r>
              <a:rPr lang="en-US" sz="1100" b="0" dirty="0" err="1" smtClean="0"/>
              <a:t>სეთი</a:t>
            </a:r>
            <a:r>
              <a:rPr lang="en-US" sz="1100" b="0" dirty="0" smtClean="0"/>
              <a:t> </a:t>
            </a:r>
            <a:r>
              <a:rPr lang="en-US" sz="1100" b="0" dirty="0" err="1" smtClean="0"/>
              <a:t>შემთხვევ</a:t>
            </a:r>
            <a:r>
              <a:rPr lang="en-US" sz="1100" b="0" dirty="0" smtClean="0"/>
              <a:t>(</a:t>
            </a:r>
            <a:r>
              <a:rPr lang="en-US" sz="1100" b="0" dirty="0" err="1" smtClean="0"/>
              <a:t>ებ</a:t>
            </a:r>
            <a:r>
              <a:rPr lang="en-US" sz="1100" b="0" dirty="0" smtClean="0"/>
              <a:t>)</a:t>
            </a:r>
            <a:r>
              <a:rPr lang="en-US" sz="1100" b="0" dirty="0" err="1" smtClean="0"/>
              <a:t>ის</a:t>
            </a:r>
            <a:r>
              <a:rPr lang="en-US" sz="1100" b="0" dirty="0" smtClean="0"/>
              <a:t> </a:t>
            </a:r>
            <a:r>
              <a:rPr lang="en-US" sz="1100" b="0" dirty="0" err="1" smtClean="0"/>
              <a:t>შემოწმება</a:t>
            </a:r>
            <a:r>
              <a:rPr lang="en-US" sz="1100" b="0" dirty="0" smtClean="0"/>
              <a:t>, </a:t>
            </a:r>
            <a:r>
              <a:rPr lang="en-US" sz="1100" b="0" dirty="0" err="1" smtClean="0"/>
              <a:t>რომლის</a:t>
            </a:r>
            <a:r>
              <a:rPr lang="en-US" sz="1100" b="0" dirty="0" smtClean="0"/>
              <a:t> </a:t>
            </a:r>
            <a:r>
              <a:rPr lang="en-US" sz="1100" b="0" dirty="0" err="1" smtClean="0"/>
              <a:t>დაფიქსირებიდან</a:t>
            </a:r>
            <a:r>
              <a:rPr lang="en-US" sz="1100" b="0" dirty="0" smtClean="0"/>
              <a:t> </a:t>
            </a:r>
            <a:r>
              <a:rPr lang="en-US" sz="1100" b="0" dirty="0" err="1" smtClean="0"/>
              <a:t>შეტყობინების</a:t>
            </a:r>
            <a:r>
              <a:rPr lang="en-US" sz="1100" b="0" dirty="0" smtClean="0"/>
              <a:t> </a:t>
            </a:r>
            <a:r>
              <a:rPr lang="en-US" sz="1100" b="0" dirty="0" err="1" smtClean="0"/>
              <a:t>სისტემაში</a:t>
            </a:r>
            <a:r>
              <a:rPr lang="en-US" sz="1100" b="0" dirty="0" smtClean="0"/>
              <a:t> </a:t>
            </a:r>
            <a:r>
              <a:rPr lang="en-US" sz="1100" b="0" dirty="0" err="1" smtClean="0"/>
              <a:t>გასულია</a:t>
            </a:r>
            <a:r>
              <a:rPr lang="en-US" sz="1100" b="0" dirty="0" smtClean="0"/>
              <a:t> 5 </a:t>
            </a:r>
            <a:r>
              <a:rPr lang="ka-GE" sz="1100" b="0" dirty="0" smtClean="0"/>
              <a:t>(ხუთი) </a:t>
            </a:r>
            <a:r>
              <a:rPr lang="en-US" sz="1100" b="0" dirty="0" err="1" smtClean="0"/>
              <a:t>ან</a:t>
            </a:r>
            <a:r>
              <a:rPr lang="en-US" sz="1100" b="0" dirty="0" smtClean="0"/>
              <a:t> </a:t>
            </a:r>
            <a:r>
              <a:rPr lang="en-US" sz="1100" b="0" dirty="0" err="1" smtClean="0"/>
              <a:t>მეტი</a:t>
            </a:r>
            <a:r>
              <a:rPr lang="en-US" sz="1100" b="0" dirty="0" smtClean="0"/>
              <a:t> </a:t>
            </a:r>
            <a:r>
              <a:rPr lang="en-US" sz="1100" b="0" dirty="0" err="1" smtClean="0"/>
              <a:t>სამუშაო</a:t>
            </a:r>
            <a:r>
              <a:rPr lang="en-US" sz="1100" b="0" dirty="0" smtClean="0"/>
              <a:t> </a:t>
            </a:r>
            <a:r>
              <a:rPr lang="en-US" sz="1100" b="0" dirty="0" err="1" smtClean="0"/>
              <a:t>დღე</a:t>
            </a:r>
            <a:r>
              <a:rPr lang="en-US" sz="1100" b="0" dirty="0" smtClean="0"/>
              <a:t>.</a:t>
            </a:r>
          </a:p>
          <a:p>
            <a:pPr algn="just">
              <a:spcBef>
                <a:spcPts val="1200"/>
              </a:spcBef>
              <a:spcAft>
                <a:spcPts val="600"/>
              </a:spcAft>
            </a:pPr>
            <a:r>
              <a:rPr lang="en-US" sz="1100" b="0" dirty="0" err="1" smtClean="0"/>
              <a:t>კონკრეტული</a:t>
            </a:r>
            <a:r>
              <a:rPr lang="en-US" sz="1100" b="0" dirty="0" smtClean="0"/>
              <a:t> </a:t>
            </a:r>
            <a:r>
              <a:rPr lang="en-US" sz="1100" b="0" dirty="0" err="1"/>
              <a:t>შერჩეული</a:t>
            </a:r>
            <a:r>
              <a:rPr lang="en-US" sz="1100" b="0" dirty="0"/>
              <a:t> </a:t>
            </a:r>
            <a:r>
              <a:rPr lang="en-US" sz="1100" b="0" dirty="0" err="1"/>
              <a:t>შემთხვევის</a:t>
            </a:r>
            <a:r>
              <a:rPr lang="en-US" sz="1100" b="0" dirty="0"/>
              <a:t> </a:t>
            </a:r>
            <a:r>
              <a:rPr lang="ka-GE" sz="1100" b="0" dirty="0"/>
              <a:t>მონიტორინგის </a:t>
            </a:r>
            <a:r>
              <a:rPr lang="en-US" sz="1100" b="0" dirty="0" err="1"/>
              <a:t>მიზნით</a:t>
            </a:r>
            <a:r>
              <a:rPr lang="ka-GE" sz="1100" b="0" dirty="0"/>
              <a:t>, </a:t>
            </a:r>
            <a:r>
              <a:rPr lang="en-US" sz="1100" b="0" dirty="0" err="1"/>
              <a:t>მიმწოდებელთან</a:t>
            </a:r>
            <a:r>
              <a:rPr lang="en-US" sz="1100" b="0" dirty="0"/>
              <a:t> </a:t>
            </a:r>
            <a:r>
              <a:rPr lang="en-US" sz="1100" b="0" dirty="0" err="1"/>
              <a:t>ვიზიტი</a:t>
            </a:r>
            <a:r>
              <a:rPr lang="en-US" sz="1100" b="0" dirty="0"/>
              <a:t> </a:t>
            </a:r>
            <a:r>
              <a:rPr lang="en-US" sz="1100" b="0" dirty="0" err="1"/>
              <a:t>ხორციელდება</a:t>
            </a:r>
            <a:r>
              <a:rPr lang="en-US" sz="1100" b="0" dirty="0"/>
              <a:t> </a:t>
            </a:r>
            <a:r>
              <a:rPr lang="en-US" sz="1100" b="0" dirty="0" err="1"/>
              <a:t>ერთხელ</a:t>
            </a:r>
            <a:r>
              <a:rPr lang="en-US" sz="1100" b="0" dirty="0"/>
              <a:t>. </a:t>
            </a:r>
            <a:r>
              <a:rPr lang="en-US" sz="1100" b="0" dirty="0" err="1"/>
              <a:t>საჭიროების</a:t>
            </a:r>
            <a:r>
              <a:rPr lang="en-US" sz="1100" b="0" dirty="0"/>
              <a:t> </a:t>
            </a:r>
            <a:r>
              <a:rPr lang="en-US" sz="1100" b="0" dirty="0" err="1"/>
              <a:t>შემთხვევაში</a:t>
            </a:r>
            <a:r>
              <a:rPr lang="en-US" sz="1100" b="0" dirty="0"/>
              <a:t>, </a:t>
            </a:r>
            <a:r>
              <a:rPr lang="en-US" sz="1100" b="0" dirty="0" err="1"/>
              <a:t>ხელმძღვანელის</a:t>
            </a:r>
            <a:r>
              <a:rPr lang="en-US" sz="1100" b="0" dirty="0"/>
              <a:t> </a:t>
            </a:r>
            <a:r>
              <a:rPr lang="en-US" sz="1100" b="0" dirty="0" err="1"/>
              <a:t>დავალებით</a:t>
            </a:r>
            <a:r>
              <a:rPr lang="en-US" sz="1100" b="0" dirty="0"/>
              <a:t> </a:t>
            </a:r>
            <a:r>
              <a:rPr lang="en-US" sz="1100" b="0" dirty="0" err="1"/>
              <a:t>ან</a:t>
            </a:r>
            <a:r>
              <a:rPr lang="en-US" sz="1100" b="0" dirty="0"/>
              <a:t> </a:t>
            </a:r>
            <a:r>
              <a:rPr lang="en-US" sz="1100" b="0" dirty="0" err="1"/>
              <a:t>საკუთარი</a:t>
            </a:r>
            <a:r>
              <a:rPr lang="en-US" sz="1100" b="0" dirty="0"/>
              <a:t> </a:t>
            </a:r>
            <a:r>
              <a:rPr lang="en-US" sz="1100" b="0" dirty="0" err="1"/>
              <a:t>ინიციატივით</a:t>
            </a:r>
            <a:r>
              <a:rPr lang="en-US" sz="1100" b="0" dirty="0"/>
              <a:t>, </a:t>
            </a:r>
            <a:r>
              <a:rPr lang="en-US" sz="1100" b="0" dirty="0" err="1"/>
              <a:t>მონიტორი</a:t>
            </a:r>
            <a:r>
              <a:rPr lang="en-US" sz="1100" b="0" dirty="0"/>
              <a:t> </a:t>
            </a:r>
            <a:r>
              <a:rPr lang="en-US" sz="1100" b="0" dirty="0" err="1"/>
              <a:t>უფლებამოსილია</a:t>
            </a:r>
            <a:r>
              <a:rPr lang="en-US" sz="1100" b="0" dirty="0"/>
              <a:t> </a:t>
            </a:r>
            <a:r>
              <a:rPr lang="en-US" sz="1100" b="0" dirty="0" err="1"/>
              <a:t>განახორციელოს</a:t>
            </a:r>
            <a:r>
              <a:rPr lang="en-US" sz="1100" b="0" dirty="0"/>
              <a:t> </a:t>
            </a:r>
            <a:r>
              <a:rPr lang="en-US" sz="1100" b="0" dirty="0" err="1"/>
              <a:t>განმეორებითი</a:t>
            </a:r>
            <a:r>
              <a:rPr lang="en-US" sz="1100" b="0" dirty="0"/>
              <a:t> </a:t>
            </a:r>
            <a:r>
              <a:rPr lang="en-US" sz="1100" b="0" dirty="0" err="1"/>
              <a:t>ვიზიტ</a:t>
            </a:r>
            <a:r>
              <a:rPr lang="en-US" sz="1100" b="0" dirty="0"/>
              <a:t>(</a:t>
            </a:r>
            <a:r>
              <a:rPr lang="en-US" sz="1100" b="0" dirty="0" err="1"/>
              <a:t>ებ</a:t>
            </a:r>
            <a:r>
              <a:rPr lang="en-US" sz="1100" b="0" dirty="0"/>
              <a:t>)ი. </a:t>
            </a:r>
          </a:p>
        </p:txBody>
      </p:sp>
    </p:spTree>
    <p:extLst>
      <p:ext uri="{BB962C8B-B14F-4D97-AF65-F5344CB8AC3E}">
        <p14:creationId xmlns:p14="http://schemas.microsoft.com/office/powerpoint/2010/main" val="132618160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lstStyle/>
          <a:p>
            <a:r>
              <a:rPr lang="ka-GE" dirty="0" smtClean="0"/>
              <a:t>მონიტორინგი</a:t>
            </a:r>
            <a:endParaRPr lang="en-US" dirty="0"/>
          </a:p>
        </p:txBody>
      </p:sp>
      <p:sp>
        <p:nvSpPr>
          <p:cNvPr id="3" name="Content Placeholder 2"/>
          <p:cNvSpPr>
            <a:spLocks noGrp="1"/>
          </p:cNvSpPr>
          <p:nvPr>
            <p:ph idx="1"/>
          </p:nvPr>
        </p:nvSpPr>
        <p:spPr>
          <a:xfrm>
            <a:off x="457200" y="1143000"/>
            <a:ext cx="8458200" cy="4983163"/>
          </a:xfrm>
        </p:spPr>
        <p:txBody>
          <a:bodyPr>
            <a:normAutofit lnSpcReduction="10000"/>
          </a:bodyPr>
          <a:lstStyle/>
          <a:p>
            <a:pPr lvl="0" algn="just">
              <a:spcBef>
                <a:spcPts val="1200"/>
              </a:spcBef>
              <a:spcAft>
                <a:spcPts val="600"/>
              </a:spcAft>
            </a:pPr>
            <a:r>
              <a:rPr lang="ka-GE" sz="1400" b="0" dirty="0" smtClean="0"/>
              <a:t>პროგრამული </a:t>
            </a:r>
            <a:r>
              <a:rPr lang="ka-GE" sz="1400" b="0" dirty="0"/>
              <a:t>შემთხვევების მონიტორიგნგის განხორციელებისთვის შემთხვევების შერჩევის </a:t>
            </a:r>
            <a:r>
              <a:rPr lang="ka-GE" sz="1400" b="0" dirty="0" smtClean="0"/>
              <a:t>სისტემა დაფუძნებულია </a:t>
            </a:r>
            <a:r>
              <a:rPr lang="ka-GE" sz="1400" b="0" dirty="0"/>
              <a:t>არსებული რისკების შეფასებასა და შერჩევის ობიექტურ კრიტერიუმებზე </a:t>
            </a:r>
            <a:r>
              <a:rPr lang="ka-GE" sz="1400" b="0" dirty="0" smtClean="0"/>
              <a:t>,</a:t>
            </a:r>
            <a:r>
              <a:rPr lang="en-US" sz="1400" b="0" dirty="0" smtClean="0"/>
              <a:t> </a:t>
            </a:r>
            <a:r>
              <a:rPr lang="ka-GE" sz="1400" b="0" dirty="0" smtClean="0"/>
              <a:t>არსებული </a:t>
            </a:r>
            <a:r>
              <a:rPr lang="ka-GE" sz="1400" b="0" dirty="0"/>
              <a:t>პრიორიტეტების </a:t>
            </a:r>
            <a:r>
              <a:rPr lang="ka-GE" sz="1400" b="0" dirty="0" smtClean="0"/>
              <a:t>ფარგლებში:</a:t>
            </a:r>
          </a:p>
          <a:p>
            <a:pPr lvl="1">
              <a:spcBef>
                <a:spcPts val="1200"/>
              </a:spcBef>
              <a:spcAft>
                <a:spcPts val="600"/>
              </a:spcAft>
              <a:buFont typeface="Wingdings" pitchFamily="2" charset="2"/>
              <a:buChar char="q"/>
            </a:pPr>
            <a:r>
              <a:rPr lang="ka-GE" sz="1400" b="0" dirty="0" smtClean="0"/>
              <a:t>გადაუდებელი სტაციონარული მომსახურება </a:t>
            </a:r>
          </a:p>
          <a:p>
            <a:pPr lvl="1">
              <a:spcBef>
                <a:spcPts val="1200"/>
              </a:spcBef>
              <a:spcAft>
                <a:spcPts val="600"/>
              </a:spcAft>
              <a:buFont typeface="Wingdings" pitchFamily="2" charset="2"/>
              <a:buChar char="q"/>
            </a:pPr>
            <a:r>
              <a:rPr lang="ka-GE" sz="1400" b="0" dirty="0" smtClean="0"/>
              <a:t>გადაუდებელი ამბულატორიული მომსახურება</a:t>
            </a:r>
          </a:p>
          <a:p>
            <a:pPr lvl="1">
              <a:spcBef>
                <a:spcPts val="1200"/>
              </a:spcBef>
              <a:spcAft>
                <a:spcPts val="600"/>
              </a:spcAft>
              <a:buFont typeface="Wingdings" pitchFamily="2" charset="2"/>
              <a:buChar char="q"/>
            </a:pPr>
            <a:r>
              <a:rPr lang="ka-GE" sz="1400" b="0" dirty="0" smtClean="0"/>
              <a:t>კონსერვატიული მკურნალობის დროს სტაციონარში გახანგრძლივებული დაყოვნება</a:t>
            </a:r>
          </a:p>
          <a:p>
            <a:pPr lvl="1">
              <a:spcBef>
                <a:spcPts val="1200"/>
              </a:spcBef>
              <a:spcAft>
                <a:spcPts val="600"/>
              </a:spcAft>
              <a:buFont typeface="Wingdings" pitchFamily="2" charset="2"/>
              <a:buChar char="q"/>
            </a:pPr>
            <a:r>
              <a:rPr lang="ka-GE" sz="1400" b="0" dirty="0" smtClean="0"/>
              <a:t>აპრატულ მხარდაჭერაზე მყოფი პაციენტების მრავაჯერადი მონიტორინგი</a:t>
            </a:r>
          </a:p>
          <a:p>
            <a:pPr lvl="1">
              <a:spcBef>
                <a:spcPts val="1200"/>
              </a:spcBef>
              <a:spcAft>
                <a:spcPts val="600"/>
              </a:spcAft>
              <a:buFont typeface="Wingdings" pitchFamily="2" charset="2"/>
              <a:buChar char="q"/>
            </a:pPr>
            <a:r>
              <a:rPr lang="ka-GE" sz="1400" b="0" dirty="0" smtClean="0"/>
              <a:t>ერთი და იგივე დიაგნოზით  და/ან  მისი გართულებით მრავალჯერადი ჰოსპიტალიზაცია სხვადასხვა კლინიკაში (რეჰოსპიტალიზაცია)</a:t>
            </a:r>
          </a:p>
          <a:p>
            <a:pPr lvl="1">
              <a:spcBef>
                <a:spcPts val="1200"/>
              </a:spcBef>
              <a:spcAft>
                <a:spcPts val="600"/>
              </a:spcAft>
              <a:buFont typeface="Wingdings" pitchFamily="2" charset="2"/>
              <a:buChar char="q"/>
            </a:pPr>
            <a:r>
              <a:rPr lang="ka-GE" sz="1400" b="0" dirty="0" smtClean="0"/>
              <a:t>პაციენტების გაწერა დასვენების დღეებში, ღამის საათებში , ორშაბათ დილის საათებში</a:t>
            </a:r>
          </a:p>
          <a:p>
            <a:pPr algn="just"/>
            <a:r>
              <a:rPr lang="ka-GE" sz="1400" b="0" dirty="0"/>
              <a:t>სამედიცინო შემთხვევის</a:t>
            </a:r>
            <a:r>
              <a:rPr lang="en-US" sz="1400" b="0" dirty="0"/>
              <a:t>/</a:t>
            </a:r>
            <a:r>
              <a:rPr lang="ka-GE" sz="1400" b="0" dirty="0"/>
              <a:t>მკურნალობის</a:t>
            </a:r>
            <a:r>
              <a:rPr lang="en-US" sz="1400" b="0" dirty="0"/>
              <a:t> </a:t>
            </a:r>
            <a:r>
              <a:rPr lang="ka-GE" sz="1400" b="0" dirty="0"/>
              <a:t>ეპიზოდის</a:t>
            </a:r>
            <a:r>
              <a:rPr lang="en-US" sz="1400" b="0" dirty="0"/>
              <a:t> </a:t>
            </a:r>
            <a:r>
              <a:rPr lang="ka-GE" sz="1400" b="0" dirty="0"/>
              <a:t>ცალკეული</a:t>
            </a:r>
            <a:r>
              <a:rPr lang="en-US" sz="1400" b="0" dirty="0"/>
              <a:t> </a:t>
            </a:r>
            <a:r>
              <a:rPr lang="ka-GE" sz="1400" b="0" dirty="0"/>
              <a:t>პროგრამული</a:t>
            </a:r>
            <a:r>
              <a:rPr lang="en-US" sz="1400" b="0" dirty="0"/>
              <a:t> </a:t>
            </a:r>
            <a:r>
              <a:rPr lang="ka-GE" sz="1400" b="0" dirty="0"/>
              <a:t>შემთხვევის</a:t>
            </a:r>
            <a:r>
              <a:rPr lang="en-US" sz="1400" b="0" dirty="0"/>
              <a:t> </a:t>
            </a:r>
            <a:r>
              <a:rPr lang="ka-GE" sz="1400" b="0" dirty="0"/>
              <a:t>შესახებ</a:t>
            </a:r>
            <a:r>
              <a:rPr lang="en-US" sz="1400" b="0" dirty="0"/>
              <a:t> </a:t>
            </a:r>
            <a:r>
              <a:rPr lang="ka-GE" sz="1400" b="0" dirty="0"/>
              <a:t>მონაცემების გადამოწმების კვალობაზე ფიქსირდება მონიტორინგის შედეგები: ასე მაგალითად, გასულ წელს პროგრამის ფარგლებში დაფიქსირებული 1 325 766 მონიტორინგის ეტაპზე გადამოწმდა 357 431 შემთხვევა (27%), პროგრამის მარეგულირებელი ნორმების დარღვევის გამო სრულად არ ანაზღაურდა 9506 შემთხვევა, ხოლო 3894 მკურნალობის ეპიზოდის ფარგლებში ცალკეულ  პროგრამულ შემთხვევას (კოდს) მიენიჭა „არ ექვემდებარება ანაზღაურებას“ სტატუსი.</a:t>
            </a:r>
          </a:p>
          <a:p>
            <a:endParaRPr lang="en" sz="1400" dirty="0"/>
          </a:p>
          <a:p>
            <a:endParaRPr lang="en-US" sz="1400" dirty="0"/>
          </a:p>
        </p:txBody>
      </p:sp>
    </p:spTree>
    <p:extLst>
      <p:ext uri="{BB962C8B-B14F-4D97-AF65-F5344CB8AC3E}">
        <p14:creationId xmlns:p14="http://schemas.microsoft.com/office/powerpoint/2010/main" val="622425165"/>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762000"/>
          </a:xfrm>
        </p:spPr>
        <p:txBody>
          <a:bodyPr>
            <a:normAutofit/>
          </a:bodyPr>
          <a:lstStyle/>
          <a:p>
            <a:r>
              <a:rPr lang="ka-GE" sz="2800" dirty="0" smtClean="0"/>
              <a:t>მონიტორინგი (2016 წ.)</a:t>
            </a:r>
            <a:endParaRPr lang="en-US" sz="2800" dirty="0"/>
          </a:p>
        </p:txBody>
      </p:sp>
      <p:graphicFrame>
        <p:nvGraphicFramePr>
          <p:cNvPr id="5" name="Table 4"/>
          <p:cNvGraphicFramePr>
            <a:graphicFrameLocks noGrp="1"/>
          </p:cNvGraphicFramePr>
          <p:nvPr>
            <p:extLst>
              <p:ext uri="{D42A27DB-BD31-4B8C-83A1-F6EECF244321}">
                <p14:modId xmlns:p14="http://schemas.microsoft.com/office/powerpoint/2010/main" val="1611283909"/>
              </p:ext>
            </p:extLst>
          </p:nvPr>
        </p:nvGraphicFramePr>
        <p:xfrm>
          <a:off x="457200" y="1442749"/>
          <a:ext cx="8381999" cy="4464600"/>
        </p:xfrm>
        <a:graphic>
          <a:graphicData uri="http://schemas.openxmlformats.org/drawingml/2006/table">
            <a:tbl>
              <a:tblPr>
                <a:tableStyleId>{5C22544A-7EE6-4342-B048-85BDC9FD1C3A}</a:tableStyleId>
              </a:tblPr>
              <a:tblGrid>
                <a:gridCol w="1690185"/>
                <a:gridCol w="875061"/>
                <a:gridCol w="982944"/>
                <a:gridCol w="1018905"/>
                <a:gridCol w="1222687"/>
                <a:gridCol w="1285620"/>
                <a:gridCol w="1306597"/>
              </a:tblGrid>
              <a:tr h="493983">
                <a:tc>
                  <a:txBody>
                    <a:bodyPr/>
                    <a:lstStyle/>
                    <a:p>
                      <a:pPr algn="ctr" fontAlgn="ctr"/>
                      <a:r>
                        <a:rPr lang="en-US" sz="1100" u="none" strike="noStrike" dirty="0">
                          <a:effectLst/>
                        </a:rPr>
                        <a:t> </a:t>
                      </a:r>
                      <a:endParaRPr lang="en-US" sz="1100" b="1" i="0" u="none" strike="noStrike" dirty="0">
                        <a:solidFill>
                          <a:srgbClr val="000000"/>
                        </a:solidFill>
                        <a:effectLst/>
                        <a:latin typeface="Calibri"/>
                      </a:endParaRPr>
                    </a:p>
                  </a:txBody>
                  <a:tcPr marL="8830" marR="8830" marT="8830" marB="0" anchor="ctr"/>
                </a:tc>
                <a:tc>
                  <a:txBody>
                    <a:bodyPr/>
                    <a:lstStyle/>
                    <a:p>
                      <a:pPr algn="ctr" fontAlgn="ctr"/>
                      <a:r>
                        <a:rPr lang="ka-GE" sz="1100" u="none" strike="noStrike">
                          <a:effectLst/>
                        </a:rPr>
                        <a:t> სულ </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a:effectLst/>
                        </a:rPr>
                        <a:t>შემოწმებული შემთხვევების %</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dirty="0">
                          <a:effectLst/>
                        </a:rPr>
                        <a:t>შემოწმებული შემთვევების რაოდენობა</a:t>
                      </a:r>
                      <a:endParaRPr lang="ka-GE" sz="1100" b="1" i="0" u="none" strike="noStrike" dirty="0">
                        <a:solidFill>
                          <a:srgbClr val="000000"/>
                        </a:solidFill>
                        <a:effectLst/>
                        <a:latin typeface="Calibri"/>
                      </a:endParaRPr>
                    </a:p>
                  </a:txBody>
                  <a:tcPr marL="8830" marR="8830" marT="8830" marB="0" anchor="ctr"/>
                </a:tc>
                <a:tc>
                  <a:txBody>
                    <a:bodyPr/>
                    <a:lstStyle/>
                    <a:p>
                      <a:pPr algn="ctr" fontAlgn="ctr"/>
                      <a:r>
                        <a:rPr lang="ka-GE" sz="1100" u="none" strike="noStrike">
                          <a:effectLst/>
                        </a:rPr>
                        <a:t>არ ექვემდებარება ანაზღაურებას</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a:effectLst/>
                        </a:rPr>
                        <a:t>მკურნალობის ეპიზოდის ფარგლებში არ ანაზღაურებელი პროგრამული შემთხვევები</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a:effectLst/>
                        </a:rPr>
                        <a:t>შემოწმებული შემთხვევებიდან არ ანაზღაურებული შემთხვევების %</a:t>
                      </a:r>
                      <a:endParaRPr lang="ka-GE" sz="1100" b="1" i="0" u="none" strike="noStrike">
                        <a:solidFill>
                          <a:srgbClr val="000000"/>
                        </a:solidFill>
                        <a:effectLst/>
                        <a:latin typeface="Calibri"/>
                      </a:endParaRPr>
                    </a:p>
                  </a:txBody>
                  <a:tcPr marL="8830" marR="8830" marT="8830" marB="0" anchor="ctr"/>
                </a:tc>
              </a:tr>
              <a:tr h="167527">
                <a:tc>
                  <a:txBody>
                    <a:bodyPr/>
                    <a:lstStyle/>
                    <a:p>
                      <a:pPr algn="ctr" fontAlgn="b"/>
                      <a:r>
                        <a:rPr lang="ka-GE" sz="1100" b="1" u="none" strike="noStrike" dirty="0">
                          <a:effectLst/>
                        </a:rPr>
                        <a:t>შემთხვევათა რაოდენობა</a:t>
                      </a:r>
                      <a:endParaRPr lang="ka-GE"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     1,325,766.00 </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27%</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357432</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9403</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4387</a:t>
                      </a:r>
                      <a:endParaRPr lang="en-US" sz="1100" b="1"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3.80%</a:t>
                      </a:r>
                      <a:endParaRPr lang="en-US" sz="1100" b="1" i="0" u="none" strike="noStrike">
                        <a:solidFill>
                          <a:srgbClr val="000000"/>
                        </a:solidFill>
                        <a:effectLst/>
                        <a:latin typeface="Calibri"/>
                      </a:endParaRPr>
                    </a:p>
                  </a:txBody>
                  <a:tcPr marL="8830" marR="8830" marT="8830" marB="0" anchor="ctr"/>
                </a:tc>
              </a:tr>
              <a:tr h="167527">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274,105.00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b="1" u="none" strike="noStrike" dirty="0">
                          <a:effectLst/>
                        </a:rPr>
                        <a:t>48%</a:t>
                      </a:r>
                      <a:endParaRPr lang="en-US"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130161</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3113</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1871</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3.85%</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u="none" strike="noStrike">
                          <a:effectLst/>
                        </a:rPr>
                        <a:t>გადაუდებელი ამბულატორია</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832,680.00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26%</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220753</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6290</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2516</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3.90%</a:t>
                      </a:r>
                      <a:endParaRPr lang="en-US" sz="1100" b="0" i="0" u="none" strike="noStrike">
                        <a:solidFill>
                          <a:srgbClr val="000000"/>
                        </a:solidFill>
                        <a:effectLst/>
                        <a:latin typeface="Calibri"/>
                      </a:endParaRPr>
                    </a:p>
                  </a:txBody>
                  <a:tcPr marL="8830" marR="8830" marT="8830" marB="0" anchor="ctr"/>
                </a:tc>
              </a:tr>
              <a:tr h="85913">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b="1" u="none" strike="noStrike" dirty="0">
                          <a:effectLst/>
                        </a:rPr>
                        <a:t>თბილისი</a:t>
                      </a:r>
                      <a:endParaRPr lang="ka-GE" sz="1100" b="1" i="0" u="none" strike="noStrike" dirty="0">
                        <a:solidFill>
                          <a:srgbClr val="000000"/>
                        </a:solidFill>
                        <a:effectLst/>
                        <a:latin typeface="Calibri"/>
                      </a:endParaRPr>
                    </a:p>
                  </a:txBody>
                  <a:tcPr marL="8830" marR="8830" marT="8830" marB="0" anchor="b"/>
                </a:tc>
                <a:tc>
                  <a:txBody>
                    <a:bodyPr/>
                    <a:lstStyle/>
                    <a:p>
                      <a:pPr algn="l" fontAlgn="ctr"/>
                      <a:r>
                        <a:rPr lang="en-US" sz="1100" u="none" strike="noStrike">
                          <a:effectLst/>
                        </a:rPr>
                        <a:t>         508,571.00 </a:t>
                      </a:r>
                      <a:endParaRPr lang="en-US" sz="1100" b="1" i="0" u="none" strike="noStrike">
                        <a:solidFill>
                          <a:srgbClr val="000000"/>
                        </a:solidFill>
                        <a:effectLst/>
                        <a:latin typeface="Calibri"/>
                      </a:endParaRPr>
                    </a:p>
                  </a:txBody>
                  <a:tcPr marL="8830" marR="8830" marT="8830" marB="0" anchor="ctr"/>
                </a:tc>
                <a:tc>
                  <a:txBody>
                    <a:bodyPr/>
                    <a:lstStyle/>
                    <a:p>
                      <a:pPr algn="ctr" fontAlgn="b"/>
                      <a:r>
                        <a:rPr lang="en-US" sz="1100" u="none" strike="noStrike">
                          <a:effectLst/>
                        </a:rPr>
                        <a:t>13%</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62814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1543</a:t>
                      </a:r>
                      <a:endParaRPr lang="en-US" sz="1100" b="1"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1218</a:t>
                      </a:r>
                      <a:endParaRPr lang="en-US" sz="1100" b="0" i="0" u="none" strike="noStrike">
                        <a:solidFill>
                          <a:srgbClr val="000000"/>
                        </a:solidFill>
                        <a:effectLst/>
                        <a:latin typeface="Calibri"/>
                      </a:endParaRPr>
                    </a:p>
                  </a:txBody>
                  <a:tcPr marL="8830" marR="8830" marT="8830" marB="0" anchor="ctr"/>
                </a:tc>
                <a:tc>
                  <a:txBody>
                    <a:bodyPr/>
                    <a:lstStyle/>
                    <a:p>
                      <a:pPr algn="ctr" fontAlgn="ctr"/>
                      <a:r>
                        <a:rPr lang="en-US" sz="1100" u="none" strike="noStrike">
                          <a:effectLst/>
                        </a:rPr>
                        <a:t>4.40%</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131,058.00 </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b="1" u="none" strike="noStrike" dirty="0">
                          <a:effectLst/>
                        </a:rPr>
                        <a:t>43%</a:t>
                      </a:r>
                      <a:endParaRPr lang="en-US" sz="1100" b="1" i="0" u="none" strike="noStrike" dirty="0">
                        <a:solidFill>
                          <a:srgbClr val="000000"/>
                        </a:solidFill>
                        <a:effectLst/>
                        <a:latin typeface="Calibri"/>
                      </a:endParaRPr>
                    </a:p>
                  </a:txBody>
                  <a:tcPr marL="8830" marR="8830" marT="8830" marB="0" anchor="ctr"/>
                </a:tc>
                <a:tc>
                  <a:txBody>
                    <a:bodyPr/>
                    <a:lstStyle/>
                    <a:p>
                      <a:pPr algn="ctr" fontAlgn="ctr"/>
                      <a:r>
                        <a:rPr lang="en-US" sz="1100" u="none" strike="noStrike">
                          <a:effectLst/>
                        </a:rPr>
                        <a:t>56247</a:t>
                      </a:r>
                      <a:endParaRPr lang="en-US" sz="1100" b="0" i="0" u="none" strike="noStrike">
                        <a:solidFill>
                          <a:srgbClr val="000000"/>
                        </a:solidFill>
                        <a:effectLst/>
                        <a:latin typeface="Calibri"/>
                      </a:endParaRPr>
                    </a:p>
                  </a:txBody>
                  <a:tcPr marL="8830" marR="8830" marT="8830" marB="0" anchor="ctr"/>
                </a:tc>
                <a:tc>
                  <a:txBody>
                    <a:bodyPr/>
                    <a:lstStyle/>
                    <a:p>
                      <a:pPr algn="ctr" fontAlgn="b"/>
                      <a:r>
                        <a:rPr lang="en-US" sz="1100" u="none" strike="noStrike">
                          <a:effectLst/>
                        </a:rPr>
                        <a:t>1376</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1178</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4.50%</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u="none" strike="noStrike">
                          <a:effectLst/>
                        </a:rPr>
                        <a:t>გადაუდებელი ამბულატორია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243,684.00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1.50%</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3634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167</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40</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5.70%</a:t>
                      </a:r>
                      <a:endParaRPr lang="en-US" sz="1100" b="0" i="0" u="none" strike="noStrike">
                        <a:solidFill>
                          <a:srgbClr val="000000"/>
                        </a:solidFill>
                        <a:effectLst/>
                        <a:latin typeface="Calibri"/>
                      </a:endParaRPr>
                    </a:p>
                  </a:txBody>
                  <a:tcPr marL="8830" marR="8830" marT="8830" marB="0" anchor="ctr"/>
                </a:tc>
              </a:tr>
              <a:tr h="85913">
                <a:tc>
                  <a:txBody>
                    <a:bodyPr/>
                    <a:lstStyle/>
                    <a:p>
                      <a:pPr algn="ctr"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b="1" u="none" strike="noStrike" dirty="0">
                          <a:effectLst/>
                        </a:rPr>
                        <a:t>რეგიონები</a:t>
                      </a:r>
                      <a:endParaRPr lang="ka-GE"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         817,195.00 </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36%</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294619</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7862</a:t>
                      </a:r>
                      <a:endParaRPr lang="en-US" sz="1100" b="0" i="0" u="none" strike="noStrike">
                        <a:solidFill>
                          <a:srgbClr val="000000"/>
                        </a:solidFill>
                        <a:effectLst/>
                        <a:latin typeface="Calibri"/>
                      </a:endParaRPr>
                    </a:p>
                  </a:txBody>
                  <a:tcPr marL="8830" marR="8830" marT="8830" marB="0" anchor="ctr"/>
                </a:tc>
                <a:tc>
                  <a:txBody>
                    <a:bodyPr/>
                    <a:lstStyle/>
                    <a:p>
                      <a:pPr algn="ctr" fontAlgn="b"/>
                      <a:r>
                        <a:rPr lang="en-US" sz="1100" u="none" strike="noStrike">
                          <a:effectLst/>
                        </a:rPr>
                        <a:t>3169</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3.70%</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143,047.00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b="1" u="none" strike="noStrike" dirty="0">
                          <a:effectLst/>
                        </a:rPr>
                        <a:t>51%</a:t>
                      </a:r>
                      <a:endParaRPr lang="en-US"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73914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1738</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693</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3.30%</a:t>
                      </a:r>
                      <a:endParaRPr lang="en-US" sz="1100" b="0" i="0" u="none" strike="noStrike">
                        <a:solidFill>
                          <a:srgbClr val="000000"/>
                        </a:solidFill>
                        <a:effectLst/>
                        <a:latin typeface="Calibri"/>
                      </a:endParaRPr>
                    </a:p>
                  </a:txBody>
                  <a:tcPr marL="8830" marR="8830" marT="8830" marB="0" anchor="ctr"/>
                </a:tc>
              </a:tr>
              <a:tr h="167527">
                <a:tc>
                  <a:txBody>
                    <a:bodyPr/>
                    <a:lstStyle/>
                    <a:p>
                      <a:pPr algn="ctr" fontAlgn="b"/>
                      <a:r>
                        <a:rPr lang="ka-GE" sz="1100" u="none" strike="noStrike">
                          <a:effectLst/>
                        </a:rPr>
                        <a:t>გადაუდებელი ამბულატორია</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588,996.00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37%</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217119</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6124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2476</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dirty="0">
                          <a:effectLst/>
                        </a:rPr>
                        <a:t>3.90%</a:t>
                      </a:r>
                      <a:endParaRPr lang="en-US" sz="1100" b="0" i="0" u="none" strike="noStrike" dirty="0">
                        <a:solidFill>
                          <a:srgbClr val="000000"/>
                        </a:solidFill>
                        <a:effectLst/>
                        <a:latin typeface="Calibri"/>
                      </a:endParaRPr>
                    </a:p>
                  </a:txBody>
                  <a:tcPr marL="8830" marR="8830" marT="8830" marB="0" anchor="ctr"/>
                </a:tc>
              </a:tr>
            </a:tbl>
          </a:graphicData>
        </a:graphic>
      </p:graphicFrame>
    </p:spTree>
    <p:extLst>
      <p:ext uri="{BB962C8B-B14F-4D97-AF65-F5344CB8AC3E}">
        <p14:creationId xmlns:p14="http://schemas.microsoft.com/office/powerpoint/2010/main" val="247826634"/>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534400" cy="5135563"/>
          </a:xfrm>
        </p:spPr>
        <p:txBody>
          <a:bodyPr>
            <a:normAutofit/>
          </a:bodyPr>
          <a:lstStyle/>
          <a:p>
            <a:pPr marL="640080" indent="0">
              <a:spcBef>
                <a:spcPts val="1200"/>
              </a:spcBef>
              <a:spcAft>
                <a:spcPts val="600"/>
              </a:spcAft>
              <a:buNone/>
            </a:pPr>
            <a:r>
              <a:rPr lang="ka-GE" sz="1400" dirty="0"/>
              <a:t>ინსპექტირების </a:t>
            </a:r>
            <a:r>
              <a:rPr lang="ka-GE" sz="1400" dirty="0" smtClean="0"/>
              <a:t>პროცესში </a:t>
            </a:r>
            <a:r>
              <a:rPr lang="ka-GE" sz="1400" dirty="0"/>
              <a:t>ჩართულია 43 ადამიანი ცენტრალურ ოფისში და 33 თანამშრომელი რეგიონში. </a:t>
            </a:r>
            <a:endParaRPr lang="en-US" sz="1400" dirty="0"/>
          </a:p>
          <a:p>
            <a:pPr marL="640080" indent="0" algn="just">
              <a:spcBef>
                <a:spcPts val="1200"/>
              </a:spcBef>
              <a:spcAft>
                <a:spcPts val="600"/>
              </a:spcAft>
              <a:buNone/>
            </a:pPr>
            <a:r>
              <a:rPr lang="ka-GE" sz="1400" b="0" dirty="0"/>
              <a:t>ზედამხედველობის შემდეგ ეტაპზე  - </a:t>
            </a:r>
            <a:r>
              <a:rPr lang="en-US" sz="1400" b="0" dirty="0" err="1"/>
              <a:t>საანგარიშგებო</a:t>
            </a:r>
            <a:r>
              <a:rPr lang="en-US" sz="1400" b="0" dirty="0"/>
              <a:t> </a:t>
            </a:r>
            <a:r>
              <a:rPr lang="en-US" sz="1400" b="0" dirty="0" err="1"/>
              <a:t>დოკუმენტაციის</a:t>
            </a:r>
            <a:r>
              <a:rPr lang="en-US" sz="1400" b="0" dirty="0"/>
              <a:t> </a:t>
            </a:r>
            <a:r>
              <a:rPr lang="en-US" sz="1400" b="0" i="1" dirty="0" err="1"/>
              <a:t>ინსპექტირებისას</a:t>
            </a:r>
            <a:r>
              <a:rPr lang="en-US" sz="1400" b="0" dirty="0"/>
              <a:t> </a:t>
            </a:r>
            <a:r>
              <a:rPr lang="en-US" sz="1400" b="0" dirty="0" err="1"/>
              <a:t>ხდება</a:t>
            </a:r>
            <a:r>
              <a:rPr lang="en-US" sz="1400" b="0" dirty="0"/>
              <a:t>: </a:t>
            </a:r>
            <a:r>
              <a:rPr lang="en-US" sz="1400" b="0" dirty="0" err="1"/>
              <a:t>წარდგენილი</a:t>
            </a:r>
            <a:r>
              <a:rPr lang="ka-GE" sz="1400" b="0" dirty="0"/>
              <a:t> სამედიცინო და ფინანსური </a:t>
            </a:r>
            <a:r>
              <a:rPr lang="en-US" sz="1400" b="0" dirty="0" err="1"/>
              <a:t>დოკუმენტაციის</a:t>
            </a:r>
            <a:r>
              <a:rPr lang="en-US" sz="1400" b="0" dirty="0"/>
              <a:t>  </a:t>
            </a:r>
            <a:r>
              <a:rPr lang="en-US" sz="1400" b="0" dirty="0" err="1"/>
              <a:t>შედარება</a:t>
            </a:r>
            <a:r>
              <a:rPr lang="en-US" sz="1400" b="0" dirty="0"/>
              <a:t>  </a:t>
            </a:r>
            <a:r>
              <a:rPr lang="en-US" sz="1400" b="0" dirty="0" err="1"/>
              <a:t>მიმწოდებლის</a:t>
            </a:r>
            <a:r>
              <a:rPr lang="en-US" sz="1400" b="0" dirty="0"/>
              <a:t>  </a:t>
            </a:r>
            <a:r>
              <a:rPr lang="en-US" sz="1400" b="0" dirty="0" err="1"/>
              <a:t>მიერ</a:t>
            </a:r>
            <a:r>
              <a:rPr lang="en-US" sz="1400" b="0" dirty="0"/>
              <a:t>  </a:t>
            </a:r>
            <a:r>
              <a:rPr lang="en-US" sz="1400" b="0" dirty="0" err="1"/>
              <a:t>შეტყობინებისას</a:t>
            </a:r>
            <a:r>
              <a:rPr lang="ka-GE" sz="1400" b="0" dirty="0"/>
              <a:t> და ანგარიშგებისას  </a:t>
            </a:r>
            <a:r>
              <a:rPr lang="en-US" sz="1400" b="0" dirty="0" err="1"/>
              <a:t>დაფიქსირებულ</a:t>
            </a:r>
            <a:r>
              <a:rPr lang="en-US" sz="1400" b="0" dirty="0"/>
              <a:t> </a:t>
            </a:r>
            <a:r>
              <a:rPr lang="en-US" sz="1400" b="0" dirty="0" err="1"/>
              <a:t>მონაცემებთან</a:t>
            </a:r>
            <a:r>
              <a:rPr lang="en-US" sz="1400" b="0" dirty="0"/>
              <a:t> </a:t>
            </a:r>
            <a:r>
              <a:rPr lang="en-US" sz="1400" b="0" dirty="0" err="1"/>
              <a:t>და</a:t>
            </a:r>
            <a:r>
              <a:rPr lang="en-US" sz="1400" b="0" dirty="0"/>
              <a:t> </a:t>
            </a:r>
            <a:r>
              <a:rPr lang="en-US" sz="1400" b="0" dirty="0" err="1"/>
              <a:t>მონიტორინგის</a:t>
            </a:r>
            <a:r>
              <a:rPr lang="en-US" sz="1400" b="0" dirty="0"/>
              <a:t> </a:t>
            </a:r>
            <a:r>
              <a:rPr lang="en-US" sz="1400" b="0" dirty="0" err="1"/>
              <a:t>შედეგებთან</a:t>
            </a:r>
            <a:r>
              <a:rPr lang="en-US" sz="1400" b="0" dirty="0"/>
              <a:t> (</a:t>
            </a:r>
            <a:r>
              <a:rPr lang="en-US" sz="1400" b="0" dirty="0" err="1"/>
              <a:t>ასეთის</a:t>
            </a:r>
            <a:r>
              <a:rPr lang="en-US" sz="1400" b="0" dirty="0"/>
              <a:t> </a:t>
            </a:r>
            <a:r>
              <a:rPr lang="en-US" sz="1400" b="0" dirty="0" err="1"/>
              <a:t>არსებობის</a:t>
            </a:r>
            <a:r>
              <a:rPr lang="en-US" sz="1400" b="0" dirty="0"/>
              <a:t> </a:t>
            </a:r>
            <a:r>
              <a:rPr lang="en-US" sz="1400" b="0" dirty="0" err="1"/>
              <a:t>შემთხვევაში</a:t>
            </a:r>
            <a:r>
              <a:rPr lang="en-US" sz="1400" b="0" dirty="0"/>
              <a:t>). </a:t>
            </a:r>
            <a:r>
              <a:rPr lang="ka-GE" sz="1400" b="0" dirty="0" smtClean="0"/>
              <a:t>ინსპექტირების პროცესი და შესაბამისად, შესრულებული სამუშაოს ანაზღაურება ან ანაზღაურებაზე უარი  რეგულირდება საქართველოს მთავრობის 2013 წლის 21 თებერვლის დადგენილებით და სათანადო საკანონმდებლო აქტებით</a:t>
            </a:r>
            <a:r>
              <a:rPr lang="ka-GE" sz="1400" b="0" dirty="0"/>
              <a:t>. საანგარიშგებო დოკუმენტაციის დამუშავებისას (ინსპექტირება) ფიქსირდება შემთხვევის/მკურნალობის ეპიზოდის ცალეკული პროგრამული შემთხვევის ანაზღაურების სტატუსი. გასულ წელს პროგრამის ფარლგებში ანაზღაურდა 677 552 415.41 ლარი, პროგრამის პირობების დარღვევის გამო ცალკეული პროგრამული შემთხვევებისა და მკურნალობის სრული ეპიზოდის ფარგლებში </a:t>
            </a:r>
            <a:r>
              <a:rPr lang="ka-GE" sz="1400" dirty="0"/>
              <a:t>არ ანაზღაურდა 25 მლნ </a:t>
            </a:r>
            <a:r>
              <a:rPr lang="ka-GE" sz="1400" dirty="0" smtClean="0"/>
              <a:t>ლარამდე ჯამურად</a:t>
            </a:r>
            <a:r>
              <a:rPr lang="ka-GE" sz="1400" b="0" dirty="0" smtClean="0"/>
              <a:t>, </a:t>
            </a:r>
            <a:r>
              <a:rPr lang="ka-GE" sz="1400" b="0" dirty="0"/>
              <a:t>რაც </a:t>
            </a:r>
            <a:r>
              <a:rPr lang="ka-GE" sz="1400" b="0" dirty="0" smtClean="0"/>
              <a:t>ასანაზღაურებლად წარმოდგენილი თანხის </a:t>
            </a:r>
            <a:r>
              <a:rPr lang="ka-GE" sz="1400" dirty="0"/>
              <a:t>დაახლოებით 4</a:t>
            </a:r>
            <a:r>
              <a:rPr lang="ka-GE" sz="1400" dirty="0" smtClean="0"/>
              <a:t>%-მდეა</a:t>
            </a:r>
            <a:r>
              <a:rPr lang="ka-GE" sz="1400" b="0" dirty="0" smtClean="0"/>
              <a:t>.</a:t>
            </a:r>
            <a:endParaRPr lang="ka-GE" sz="1400" dirty="0" smtClean="0"/>
          </a:p>
          <a:p>
            <a:pPr marL="640080" indent="0" algn="just">
              <a:spcBef>
                <a:spcPts val="1200"/>
              </a:spcBef>
              <a:spcAft>
                <a:spcPts val="600"/>
              </a:spcAft>
              <a:buNone/>
            </a:pPr>
            <a:r>
              <a:rPr lang="ka-GE" sz="1400" b="0" dirty="0" smtClean="0"/>
              <a:t>ინსპექტირების ეტაპზე დაკორექტირების ძირითადი წილი მოდის გადაუდებელი სტაციონარული მომსახურების შემთხვევებზე - მაღალია მიმწოდებლების მხრიდან არამართებულად წარმოდგენილი </a:t>
            </a:r>
            <a:r>
              <a:rPr lang="ka-GE" sz="1400" i="1" dirty="0" smtClean="0"/>
              <a:t>პირველი დონის ინტენსიური მკურნალობა/მოვლის პროგრამული შემთხვევის ხარჯები</a:t>
            </a:r>
            <a:r>
              <a:rPr lang="ka-GE" sz="1400" b="0" dirty="0" smtClean="0"/>
              <a:t>. ასევე აღსანიშნავია ჩატარებული კონსერვატიული თუ ოპერაციული მკურნალობის შემდგომი </a:t>
            </a:r>
            <a:r>
              <a:rPr lang="ka-GE" sz="1400" i="1" dirty="0" smtClean="0"/>
              <a:t>რეჰოსპიტალიზაციის</a:t>
            </a:r>
            <a:r>
              <a:rPr lang="ka-GE" sz="1400" b="0" dirty="0" smtClean="0"/>
              <a:t>  შემთხვევები.</a:t>
            </a:r>
            <a:endParaRPr lang="en-US" sz="1400" b="0" dirty="0"/>
          </a:p>
        </p:txBody>
      </p:sp>
      <p:sp>
        <p:nvSpPr>
          <p:cNvPr id="4" name="Title 1"/>
          <p:cNvSpPr>
            <a:spLocks noGrp="1"/>
          </p:cNvSpPr>
          <p:nvPr>
            <p:ph type="title"/>
          </p:nvPr>
        </p:nvSpPr>
        <p:spPr>
          <a:xfrm>
            <a:off x="609600" y="533400"/>
            <a:ext cx="8229600" cy="381000"/>
          </a:xfrm>
        </p:spPr>
        <p:txBody>
          <a:bodyPr>
            <a:normAutofit fontScale="90000"/>
          </a:bodyPr>
          <a:lstStyle/>
          <a:p>
            <a:r>
              <a:rPr lang="ka-GE" sz="2000" dirty="0" smtClean="0">
                <a:effectLst/>
              </a:rPr>
              <a:t>ინპექტირება (შესრულებული სამუშაოს დამუშავება)</a:t>
            </a:r>
            <a:endParaRPr lang="en-US" sz="2000" dirty="0"/>
          </a:p>
        </p:txBody>
      </p:sp>
    </p:spTree>
    <p:extLst>
      <p:ext uri="{BB962C8B-B14F-4D97-AF65-F5344CB8AC3E}">
        <p14:creationId xmlns:p14="http://schemas.microsoft.com/office/powerpoint/2010/main" val="3208446581"/>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57200"/>
            <a:ext cx="7620000" cy="533400"/>
          </a:xfrm>
        </p:spPr>
        <p:txBody>
          <a:bodyPr>
            <a:normAutofit fontScale="90000"/>
          </a:bodyPr>
          <a:lstStyle/>
          <a:p>
            <a:r>
              <a:rPr lang="ka-GE" dirty="0" smtClean="0"/>
              <a:t>კონტროლის დეპარტამენტი</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114300" indent="0" algn="just">
              <a:spcBef>
                <a:spcPts val="1200"/>
              </a:spcBef>
              <a:spcAft>
                <a:spcPts val="600"/>
              </a:spcAft>
              <a:buNone/>
            </a:pPr>
            <a:r>
              <a:rPr lang="ka-GE" sz="1400" b="0" dirty="0"/>
              <a:t>ზედამხედველობის შემდეგ, </a:t>
            </a:r>
            <a:r>
              <a:rPr lang="ka-GE" sz="1400" b="0" i="1" dirty="0"/>
              <a:t>კონტროლის,</a:t>
            </a:r>
            <a:r>
              <a:rPr lang="ka-GE" sz="1400" b="0" dirty="0"/>
              <a:t> ეტაპზე ხორციელდება </a:t>
            </a:r>
            <a:r>
              <a:rPr lang="en-US" sz="1400" b="0" dirty="0" err="1"/>
              <a:t>გაწეული</a:t>
            </a:r>
            <a:r>
              <a:rPr lang="en-US" sz="1400" b="0" dirty="0"/>
              <a:t>  </a:t>
            </a:r>
            <a:r>
              <a:rPr lang="en-US" sz="1400" b="0" dirty="0" err="1"/>
              <a:t>სამედიცინო</a:t>
            </a:r>
            <a:r>
              <a:rPr lang="en-US" sz="1400" b="0" dirty="0"/>
              <a:t>  </a:t>
            </a:r>
            <a:r>
              <a:rPr lang="en-US" sz="1400" b="0" dirty="0" err="1"/>
              <a:t>მომსახურების</a:t>
            </a:r>
            <a:r>
              <a:rPr lang="en-US" sz="1400" b="0" dirty="0"/>
              <a:t> </a:t>
            </a:r>
            <a:r>
              <a:rPr lang="en-US" sz="1400" b="0" dirty="0" err="1"/>
              <a:t>შესაბამისობის</a:t>
            </a:r>
            <a:r>
              <a:rPr lang="en-US" sz="1400" b="0" dirty="0"/>
              <a:t> </a:t>
            </a:r>
            <a:r>
              <a:rPr lang="ka-GE" sz="1400" b="0" dirty="0"/>
              <a:t>დადგენა პროგრამით </a:t>
            </a:r>
            <a:r>
              <a:rPr lang="en-US" sz="1400" b="0" dirty="0" err="1"/>
              <a:t>განსაზღვრულ</a:t>
            </a:r>
            <a:r>
              <a:rPr lang="en-US" sz="1400" b="0" dirty="0"/>
              <a:t> </a:t>
            </a:r>
            <a:r>
              <a:rPr lang="en-US" sz="1400" b="0" dirty="0" err="1"/>
              <a:t>მომსახურების</a:t>
            </a:r>
            <a:r>
              <a:rPr lang="en-US" sz="1400" b="0" dirty="0"/>
              <a:t> </a:t>
            </a:r>
            <a:r>
              <a:rPr lang="en-US" sz="1400" b="0" dirty="0" err="1"/>
              <a:t>მოცულობასთან</a:t>
            </a:r>
            <a:r>
              <a:rPr lang="ka-GE" sz="1400" b="0" dirty="0"/>
              <a:t>, გ</a:t>
            </a:r>
            <a:r>
              <a:rPr lang="en-US" sz="1400" b="0" dirty="0" err="1"/>
              <a:t>აწეული</a:t>
            </a:r>
            <a:r>
              <a:rPr lang="en-US" sz="1400" b="0" dirty="0"/>
              <a:t>  </a:t>
            </a:r>
            <a:r>
              <a:rPr lang="en-US" sz="1400" b="0" dirty="0" err="1"/>
              <a:t>სამედიცინო</a:t>
            </a:r>
            <a:r>
              <a:rPr lang="en-US" sz="1400" b="0" dirty="0"/>
              <a:t> </a:t>
            </a:r>
            <a:r>
              <a:rPr lang="en-US" sz="1400" b="0" dirty="0" err="1"/>
              <a:t>მოსახურების</a:t>
            </a:r>
            <a:r>
              <a:rPr lang="en-US" sz="1400" b="0" dirty="0"/>
              <a:t> </a:t>
            </a:r>
            <a:r>
              <a:rPr lang="en-US" sz="1400" b="0" dirty="0" err="1"/>
              <a:t>თაობაზე</a:t>
            </a:r>
            <a:r>
              <a:rPr lang="en-US" sz="1400" b="0" dirty="0"/>
              <a:t>  </a:t>
            </a:r>
            <a:r>
              <a:rPr lang="en-US" sz="1400" b="0" dirty="0" err="1"/>
              <a:t>პროგრამის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მიღებული</a:t>
            </a:r>
            <a:r>
              <a:rPr lang="en-US" sz="1400" b="0" dirty="0"/>
              <a:t> </a:t>
            </a:r>
            <a:r>
              <a:rPr lang="en-US" sz="1400" b="0" dirty="0" err="1"/>
              <a:t>ელექტრონული</a:t>
            </a:r>
            <a:r>
              <a:rPr lang="en-US" sz="1400" b="0" dirty="0"/>
              <a:t> </a:t>
            </a:r>
            <a:r>
              <a:rPr lang="en-US" sz="1400" b="0" dirty="0" err="1"/>
              <a:t>და</a:t>
            </a:r>
            <a:r>
              <a:rPr lang="en-US" sz="1400" b="0" dirty="0"/>
              <a:t>/</a:t>
            </a:r>
            <a:r>
              <a:rPr lang="en-US" sz="1400" b="0" dirty="0" err="1"/>
              <a:t>ან</a:t>
            </a:r>
            <a:r>
              <a:rPr lang="en-US" sz="1400" b="0" dirty="0"/>
              <a:t> </a:t>
            </a:r>
            <a:r>
              <a:rPr lang="en-US" sz="1400" b="0" dirty="0" err="1"/>
              <a:t>მატერიალური</a:t>
            </a:r>
            <a:r>
              <a:rPr lang="en-US" sz="1400" b="0" dirty="0"/>
              <a:t> </a:t>
            </a:r>
            <a:r>
              <a:rPr lang="en-US" sz="1400" b="0" dirty="0" err="1"/>
              <a:t>ინფორმაციის</a:t>
            </a:r>
            <a:r>
              <a:rPr lang="en-US" sz="1400" b="0" dirty="0"/>
              <a:t> </a:t>
            </a:r>
            <a:r>
              <a:rPr lang="en-US" sz="1400" b="0" dirty="0" err="1"/>
              <a:t>შედარებას</a:t>
            </a:r>
            <a:r>
              <a:rPr lang="en-US" sz="1400" b="0" dirty="0"/>
              <a:t>  </a:t>
            </a:r>
            <a:r>
              <a:rPr lang="en-US" sz="1400" b="0" dirty="0" err="1"/>
              <a:t>მიმწოდებელთან</a:t>
            </a:r>
            <a:r>
              <a:rPr lang="en-US" sz="1400" b="0" dirty="0"/>
              <a:t> </a:t>
            </a:r>
            <a:r>
              <a:rPr lang="en-US" sz="1400" b="0" dirty="0" err="1"/>
              <a:t>არსებულ</a:t>
            </a:r>
            <a:r>
              <a:rPr lang="en-US" sz="1400" b="0" dirty="0"/>
              <a:t> </a:t>
            </a:r>
            <a:r>
              <a:rPr lang="en-US" sz="1400" b="0" dirty="0" err="1"/>
              <a:t>დოკუმენტაციასთან</a:t>
            </a:r>
            <a:r>
              <a:rPr lang="en-US" sz="1400" b="0" dirty="0"/>
              <a:t> </a:t>
            </a:r>
            <a:r>
              <a:rPr lang="ka-GE" sz="1400" b="0" dirty="0"/>
              <a:t>შესაბამისი უფლებამოსილების ფარგლებში</a:t>
            </a:r>
            <a:r>
              <a:rPr lang="ka-GE" sz="1400" b="0" dirty="0" smtClean="0"/>
              <a:t>. </a:t>
            </a:r>
          </a:p>
          <a:p>
            <a:pPr marL="114300" indent="0" algn="just">
              <a:spcBef>
                <a:spcPts val="1200"/>
              </a:spcBef>
              <a:spcAft>
                <a:spcPts val="600"/>
              </a:spcAft>
              <a:buNone/>
            </a:pPr>
            <a:r>
              <a:rPr lang="ka-GE" sz="1400" b="0" dirty="0" smtClean="0"/>
              <a:t>აღნიშნული </a:t>
            </a:r>
            <a:r>
              <a:rPr lang="ka-GE" sz="1400" b="0" dirty="0"/>
              <a:t>საქმიანობა ხორციელდება სსიპ - სოციალური მომსახურების სააგენტოს კონტროლის დეპარტამენტის ჯანმრთელობის დაცვის პროგრამების კოტროლის სამმართველოს 11 თანამშრომლისა და საყოველთაო ჯანმრთელობის დაცვის მართვის დეპარტამენტიდან მივლინებული 3-5 </a:t>
            </a:r>
            <a:r>
              <a:rPr lang="ka-GE" sz="1400" b="0" dirty="0" smtClean="0"/>
              <a:t>თანამშრომლის მიერ</a:t>
            </a:r>
            <a:r>
              <a:rPr lang="ka-GE" sz="1400" b="0" dirty="0"/>
              <a:t>. საქართველოს მთავრობის 2013 წლის 21 თებერვლის N36 დადგენილებაში შესაბამისი ცვლილებების განხორციელების კვალობაზე, ჯანმრთელობის დაცვის პროგრამების კონტროლის სამმართველომ კონტროლის განხორციელება დაიწყო 2015 წლის 1 მარტიდან. </a:t>
            </a:r>
            <a:endParaRPr lang="ka-GE" sz="1400" b="0" dirty="0" smtClean="0"/>
          </a:p>
          <a:p>
            <a:pPr marL="114300" indent="0" algn="just">
              <a:spcBef>
                <a:spcPts val="1200"/>
              </a:spcBef>
              <a:spcAft>
                <a:spcPts val="600"/>
              </a:spcAft>
              <a:buNone/>
            </a:pPr>
            <a:r>
              <a:rPr lang="ka-GE" sz="1400" dirty="0" smtClean="0"/>
              <a:t>კონტროლი </a:t>
            </a:r>
            <a:r>
              <a:rPr lang="ka-GE" sz="1400" dirty="0"/>
              <a:t>განხორციელდა </a:t>
            </a:r>
            <a:r>
              <a:rPr lang="ka-GE" sz="1400" b="0" dirty="0"/>
              <a:t>საყოველთაო ჯანმრთელობის დაცვის სახელმწიფო პროგრამის  </a:t>
            </a:r>
            <a:r>
              <a:rPr lang="ka-GE" sz="1400" b="0" dirty="0" smtClean="0"/>
              <a:t>მიმწოდებელ 66 დაწესებულებაში (მათ შორის, საქართველოს </a:t>
            </a:r>
            <a:r>
              <a:rPr lang="ka-GE" sz="1400" b="0" dirty="0"/>
              <a:t>ფინანსთა სამინისტროს საგამოძიებო სამსახურის საგამოძიებო დეპარტამენტის მომართვის წერილებისა და დადგენილებების </a:t>
            </a:r>
            <a:r>
              <a:rPr lang="ka-GE" sz="1400" b="0" dirty="0" smtClean="0"/>
              <a:t>საფუძველზე). ჩატარებული კონტროლის </a:t>
            </a:r>
            <a:r>
              <a:rPr lang="ka-GE" sz="1400" b="0" dirty="0"/>
              <a:t>შედეგად მიმწოდებლების მხრიდან </a:t>
            </a:r>
            <a:r>
              <a:rPr lang="ka-GE" sz="1400" dirty="0"/>
              <a:t>სახელმწიფო </a:t>
            </a:r>
            <a:r>
              <a:rPr lang="ka-GE" sz="1400" dirty="0" smtClean="0"/>
              <a:t>ბიუჯეტის სასარგებლოდ ამოსაღებმა </a:t>
            </a:r>
            <a:r>
              <a:rPr lang="ka-GE" sz="1400" dirty="0"/>
              <a:t>თანხამ </a:t>
            </a:r>
            <a:r>
              <a:rPr lang="ka-GE" sz="1400" dirty="0" smtClean="0"/>
              <a:t> შეადგინა  </a:t>
            </a:r>
            <a:r>
              <a:rPr lang="en-US" sz="1400" dirty="0" smtClean="0"/>
              <a:t>13,320,385</a:t>
            </a:r>
            <a:r>
              <a:rPr lang="ka-GE" sz="1400" dirty="0" smtClean="0"/>
              <a:t> ლარი</a:t>
            </a:r>
            <a:r>
              <a:rPr lang="ka-GE" sz="1400" dirty="0"/>
              <a:t>. </a:t>
            </a:r>
            <a:endParaRPr lang="en-US" sz="1400" dirty="0"/>
          </a:p>
        </p:txBody>
      </p:sp>
    </p:spTree>
    <p:extLst>
      <p:ext uri="{BB962C8B-B14F-4D97-AF65-F5344CB8AC3E}">
        <p14:creationId xmlns:p14="http://schemas.microsoft.com/office/powerpoint/2010/main" val="1839810957"/>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lstStyle/>
          <a:p>
            <a:r>
              <a:rPr lang="ka-GE" dirty="0" smtClean="0"/>
              <a:t>კონტროლი</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804325718"/>
              </p:ext>
            </p:extLst>
          </p:nvPr>
        </p:nvGraphicFramePr>
        <p:xfrm>
          <a:off x="381000" y="1143000"/>
          <a:ext cx="8458199" cy="4724400"/>
        </p:xfrm>
        <a:graphic>
          <a:graphicData uri="http://schemas.openxmlformats.org/drawingml/2006/table">
            <a:tbl>
              <a:tblPr>
                <a:tableStyleId>{5C22544A-7EE6-4342-B048-85BDC9FD1C3A}</a:tableStyleId>
              </a:tblPr>
              <a:tblGrid>
                <a:gridCol w="1691336"/>
                <a:gridCol w="824973"/>
                <a:gridCol w="783202"/>
                <a:gridCol w="2715099"/>
                <a:gridCol w="835415"/>
                <a:gridCol w="835415"/>
                <a:gridCol w="772759"/>
              </a:tblGrid>
              <a:tr h="1206230">
                <a:tc gridSpan="7">
                  <a:txBody>
                    <a:bodyPr/>
                    <a:lstStyle/>
                    <a:p>
                      <a:pPr algn="ctr" fontAlgn="ctr"/>
                      <a:r>
                        <a:rPr lang="ka-GE" sz="1200" u="none" strike="noStrike" dirty="0">
                          <a:effectLst/>
                        </a:rPr>
                        <a:t>სსიპ სოციალური მომსახურების სააგენტოს კონტროლის დეპარტამენტის მიერ 2015 წლის 1 მარტიდან 2017 წლის 1 იანვრამდე პერიოდში „საყოველთაო ჯანდაცვის და ჯანმრთელობის დაცვის სახემწიფო პროგრამის ფარგლებში განხორციელებული კონტროლის შედეგების შესახებ</a:t>
                      </a:r>
                      <a:endParaRPr lang="ka-GE" sz="1200" b="0"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53894">
                <a:tc rowSpan="2">
                  <a:txBody>
                    <a:bodyPr/>
                    <a:lstStyle/>
                    <a:p>
                      <a:pPr algn="ctr" fontAlgn="ctr"/>
                      <a:r>
                        <a:rPr lang="ka-GE" sz="1200" u="none" strike="noStrike">
                          <a:effectLst/>
                        </a:rPr>
                        <a:t>რეგისტრირებული </a:t>
                      </a:r>
                      <a:br>
                        <a:rPr lang="ka-GE" sz="1200" u="none" strike="noStrike">
                          <a:effectLst/>
                        </a:rPr>
                      </a:br>
                      <a:r>
                        <a:rPr lang="ka-GE" sz="1200" u="none" strike="noStrike">
                          <a:effectLst/>
                        </a:rPr>
                        <a:t>მიმწოდებლების</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gridSpan="2">
                  <a:txBody>
                    <a:bodyPr/>
                    <a:lstStyle/>
                    <a:p>
                      <a:pPr algn="ctr" fontAlgn="ctr"/>
                      <a:r>
                        <a:rPr lang="ka-GE" sz="1200" u="none" strike="noStrike">
                          <a:effectLst/>
                        </a:rPr>
                        <a:t>შემოწმება ჩატარდა მიმწოდებლებთან</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hMerge="1">
                  <a:txBody>
                    <a:bodyPr/>
                    <a:lstStyle/>
                    <a:p>
                      <a:endParaRPr lang="en-US"/>
                    </a:p>
                  </a:txBody>
                  <a:tcPr/>
                </a:tc>
                <a:tc rowSpan="2">
                  <a:txBody>
                    <a:bodyPr/>
                    <a:lstStyle/>
                    <a:p>
                      <a:pPr algn="ctr" fontAlgn="ctr"/>
                      <a:r>
                        <a:rPr lang="ka-GE" sz="1200" u="none" strike="noStrike" dirty="0">
                          <a:effectLst/>
                        </a:rPr>
                        <a:t>სულ: 66 აქტით დაკისრებული</a:t>
                      </a:r>
                      <a:br>
                        <a:rPr lang="ka-GE" sz="1200" u="none" strike="noStrike" dirty="0">
                          <a:effectLst/>
                        </a:rPr>
                      </a:br>
                      <a:r>
                        <a:rPr lang="ka-GE" sz="1200" u="none" strike="noStrike" dirty="0">
                          <a:effectLst/>
                        </a:rPr>
                        <a:t>საჯარიმო სანქციის</a:t>
                      </a:r>
                      <a:br>
                        <a:rPr lang="ka-GE" sz="1200" u="none" strike="noStrike" dirty="0">
                          <a:effectLst/>
                        </a:rPr>
                      </a:br>
                      <a:r>
                        <a:rPr lang="ka-GE" sz="1200" u="none" strike="noStrike" dirty="0">
                          <a:effectLst/>
                        </a:rPr>
                        <a:t>თანხა ლარი </a:t>
                      </a:r>
                      <a:endParaRPr lang="ka-GE" sz="1200" b="0" i="0" u="none" strike="noStrike" dirty="0">
                        <a:solidFill>
                          <a:srgbClr val="000000"/>
                        </a:solidFill>
                        <a:effectLst/>
                        <a:latin typeface="Sylfaen"/>
                      </a:endParaRPr>
                    </a:p>
                  </a:txBody>
                  <a:tcPr marL="9525" marR="9525" marT="9525" marB="0" anchor="ctr"/>
                </a:tc>
                <a:tc gridSpan="3">
                  <a:txBody>
                    <a:bodyPr/>
                    <a:lstStyle/>
                    <a:p>
                      <a:pPr algn="ctr" fontAlgn="ctr"/>
                      <a:r>
                        <a:rPr lang="ka-GE" sz="1200" u="none" strike="noStrike">
                          <a:effectLst/>
                        </a:rPr>
                        <a:t>სასამართლო განხილვა</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hMerge="1">
                  <a:txBody>
                    <a:bodyPr/>
                    <a:lstStyle/>
                    <a:p>
                      <a:endParaRPr lang="en-US"/>
                    </a:p>
                  </a:txBody>
                  <a:tcPr/>
                </a:tc>
                <a:tc hMerge="1">
                  <a:txBody>
                    <a:bodyPr/>
                    <a:lstStyle/>
                    <a:p>
                      <a:endParaRPr lang="en-US"/>
                    </a:p>
                  </a:txBody>
                  <a:tcPr/>
                </a:tc>
              </a:tr>
              <a:tr h="2299375">
                <a:tc vMerge="1">
                  <a:txBody>
                    <a:bodyPr/>
                    <a:lstStyle/>
                    <a:p>
                      <a:endParaRPr lang="en-US"/>
                    </a:p>
                  </a:txBody>
                  <a:tcPr/>
                </a:tc>
                <a:tc>
                  <a:txBody>
                    <a:bodyPr/>
                    <a:lstStyle/>
                    <a:p>
                      <a:pPr algn="ctr" fontAlgn="ctr"/>
                      <a:r>
                        <a:rPr lang="ka-GE" sz="1200" u="none" strike="noStrike">
                          <a:effectLst/>
                        </a:rPr>
                        <a:t>გეგმიური </a:t>
                      </a:r>
                      <a:br>
                        <a:rPr lang="ka-GE" sz="1200" u="none" strike="noStrike">
                          <a:effectLst/>
                        </a:rPr>
                      </a:br>
                      <a:r>
                        <a:rPr lang="ka-GE" sz="1200" u="none" strike="noStrike">
                          <a:effectLst/>
                        </a:rPr>
                        <a:t>ამბულატორიული</a:t>
                      </a:r>
                      <a:br>
                        <a:rPr lang="ka-GE" sz="1200" u="none" strike="noStrike">
                          <a:effectLst/>
                        </a:rPr>
                      </a:br>
                      <a:r>
                        <a:rPr lang="ka-GE" sz="1200" u="none" strike="noStrike">
                          <a:effectLst/>
                        </a:rPr>
                        <a:t>კომპონენტი (კაპიტაცია)</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სტაციონარი,</a:t>
                      </a:r>
                      <a:br>
                        <a:rPr lang="ka-GE" sz="1200" u="none" strike="noStrike">
                          <a:effectLst/>
                        </a:rPr>
                      </a:br>
                      <a:r>
                        <a:rPr lang="ka-GE" sz="1200" u="none" strike="noStrike">
                          <a:effectLst/>
                        </a:rPr>
                        <a:t>გადაუდებელი</a:t>
                      </a:r>
                      <a:br>
                        <a:rPr lang="ka-GE" sz="1200" u="none" strike="noStrike">
                          <a:effectLst/>
                        </a:rPr>
                      </a:br>
                      <a:r>
                        <a:rPr lang="ka-GE" sz="1200" u="none" strike="noStrike">
                          <a:effectLst/>
                        </a:rPr>
                        <a:t>ამბულატორია</a:t>
                      </a:r>
                      <a:endParaRPr lang="ka-GE" sz="1200" b="0" i="0" u="none" strike="noStrike">
                        <a:solidFill>
                          <a:srgbClr val="000000"/>
                        </a:solidFill>
                        <a:effectLst/>
                        <a:latin typeface="Sylfaen"/>
                      </a:endParaRPr>
                    </a:p>
                  </a:txBody>
                  <a:tcPr marL="9525" marR="9525" marT="9525" marB="0" vert="vert270" anchor="ctr"/>
                </a:tc>
                <a:tc vMerge="1">
                  <a:txBody>
                    <a:bodyPr/>
                    <a:lstStyle/>
                    <a:p>
                      <a:endParaRPr lang="en-US"/>
                    </a:p>
                  </a:txBody>
                  <a:tcPr/>
                </a:tc>
                <a:tc>
                  <a:txBody>
                    <a:bodyPr/>
                    <a:lstStyle/>
                    <a:p>
                      <a:pPr algn="ctr" fontAlgn="ctr"/>
                      <a:r>
                        <a:rPr lang="ka-GE" sz="1200" u="none" strike="noStrike">
                          <a:effectLst/>
                        </a:rPr>
                        <a:t>მიმდინარეობს</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დასრულდა</a:t>
                      </a:r>
                      <a:br>
                        <a:rPr lang="ka-GE" sz="1200" u="none" strike="noStrike">
                          <a:effectLst/>
                        </a:rPr>
                      </a:br>
                      <a:r>
                        <a:rPr lang="ka-GE" sz="1200" u="none" strike="noStrike">
                          <a:effectLst/>
                        </a:rPr>
                        <a:t>სააგენტოს </a:t>
                      </a:r>
                      <a:br>
                        <a:rPr lang="ka-GE" sz="1200" u="none" strike="noStrike">
                          <a:effectLst/>
                        </a:rPr>
                      </a:br>
                      <a:r>
                        <a:rPr lang="ka-GE" sz="1200" u="none" strike="noStrike">
                          <a:effectLst/>
                        </a:rPr>
                        <a:t>სასარგებლოდ</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დასრულდა</a:t>
                      </a:r>
                      <a:br>
                        <a:rPr lang="ka-GE" sz="1200" u="none" strike="noStrike">
                          <a:effectLst/>
                        </a:rPr>
                      </a:br>
                      <a:r>
                        <a:rPr lang="ka-GE" sz="1200" u="none" strike="noStrike">
                          <a:effectLst/>
                        </a:rPr>
                        <a:t>კლინიკის</a:t>
                      </a:r>
                      <a:br>
                        <a:rPr lang="ka-GE" sz="1200" u="none" strike="noStrike">
                          <a:effectLst/>
                        </a:rPr>
                      </a:br>
                      <a:r>
                        <a:rPr lang="ka-GE" sz="1200" u="none" strike="noStrike">
                          <a:effectLst/>
                        </a:rPr>
                        <a:t>სასარგებლოდ</a:t>
                      </a:r>
                      <a:endParaRPr lang="ka-GE" sz="1200" b="0" i="0" u="none" strike="noStrike">
                        <a:solidFill>
                          <a:srgbClr val="000000"/>
                        </a:solidFill>
                        <a:effectLst/>
                        <a:latin typeface="Sylfaen"/>
                      </a:endParaRPr>
                    </a:p>
                  </a:txBody>
                  <a:tcPr marL="9525" marR="9525" marT="9525" marB="0" vert="vert270" anchor="ctr"/>
                </a:tc>
              </a:tr>
              <a:tr h="464901">
                <a:tc>
                  <a:txBody>
                    <a:bodyPr/>
                    <a:lstStyle/>
                    <a:p>
                      <a:pPr algn="ctr" fontAlgn="ctr"/>
                      <a:r>
                        <a:rPr lang="en-US" sz="1200" u="none" strike="noStrike">
                          <a:effectLst/>
                        </a:rPr>
                        <a:t>561</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12</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54</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dirty="0" smtClean="0">
                          <a:effectLst/>
                        </a:rPr>
                        <a:t>13</a:t>
                      </a:r>
                      <a:r>
                        <a:rPr lang="ka-GE" sz="1200" u="none" strike="noStrike" dirty="0" smtClean="0">
                          <a:effectLst/>
                        </a:rPr>
                        <a:t> </a:t>
                      </a:r>
                      <a:r>
                        <a:rPr lang="en-US" sz="1200" u="none" strike="noStrike" dirty="0" smtClean="0">
                          <a:effectLst/>
                        </a:rPr>
                        <a:t>181</a:t>
                      </a:r>
                      <a:r>
                        <a:rPr lang="ka-GE" sz="1200" u="none" strike="noStrike" dirty="0" smtClean="0">
                          <a:effectLst/>
                        </a:rPr>
                        <a:t> </a:t>
                      </a:r>
                      <a:r>
                        <a:rPr lang="en-US" sz="1200" u="none" strike="noStrike" dirty="0" smtClean="0">
                          <a:effectLst/>
                        </a:rPr>
                        <a:t>318</a:t>
                      </a:r>
                      <a:endParaRPr lang="en-US" sz="1200" b="1" i="0" u="none" strike="noStrike" dirty="0">
                        <a:solidFill>
                          <a:srgbClr val="000000"/>
                        </a:solidFill>
                        <a:effectLst/>
                        <a:latin typeface="Sylfaen"/>
                      </a:endParaRPr>
                    </a:p>
                  </a:txBody>
                  <a:tcPr marL="9525" marR="9525" marT="9525" marB="0" anchor="ctr"/>
                </a:tc>
                <a:tc>
                  <a:txBody>
                    <a:bodyPr/>
                    <a:lstStyle/>
                    <a:p>
                      <a:pPr algn="ctr" fontAlgn="ctr"/>
                      <a:r>
                        <a:rPr lang="en-US" sz="1200" u="none" strike="noStrike">
                          <a:effectLst/>
                        </a:rPr>
                        <a:t>18</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2</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dirty="0">
                          <a:effectLst/>
                        </a:rPr>
                        <a:t>0</a:t>
                      </a:r>
                      <a:endParaRPr lang="en-US" sz="1200" b="0" i="0" u="none" strike="noStrike" dirty="0">
                        <a:solidFill>
                          <a:srgbClr val="000000"/>
                        </a:solidFill>
                        <a:effectLst/>
                        <a:latin typeface="Sylfaen"/>
                      </a:endParaRPr>
                    </a:p>
                  </a:txBody>
                  <a:tcPr marL="9525" marR="9525" marT="9525" marB="0" anchor="ctr"/>
                </a:tc>
              </a:tr>
            </a:tbl>
          </a:graphicData>
        </a:graphic>
      </p:graphicFrame>
    </p:spTree>
    <p:extLst>
      <p:ext uri="{BB962C8B-B14F-4D97-AF65-F5344CB8AC3E}">
        <p14:creationId xmlns:p14="http://schemas.microsoft.com/office/powerpoint/2010/main" val="1334091055"/>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85800"/>
          </a:xfrm>
        </p:spPr>
        <p:txBody>
          <a:bodyPr>
            <a:normAutofit/>
          </a:bodyPr>
          <a:lstStyle/>
          <a:p>
            <a:r>
              <a:rPr lang="ka-GE" dirty="0" smtClean="0"/>
              <a:t>კონტროლი</a:t>
            </a:r>
            <a:endParaRPr lang="en-US" dirty="0"/>
          </a:p>
        </p:txBody>
      </p:sp>
      <p:sp>
        <p:nvSpPr>
          <p:cNvPr id="3" name="Content Placeholder 2"/>
          <p:cNvSpPr>
            <a:spLocks noGrp="1"/>
          </p:cNvSpPr>
          <p:nvPr>
            <p:ph idx="1"/>
          </p:nvPr>
        </p:nvSpPr>
        <p:spPr>
          <a:xfrm>
            <a:off x="457200" y="1676400"/>
            <a:ext cx="8229600" cy="4449763"/>
          </a:xfrm>
        </p:spPr>
        <p:txBody>
          <a:bodyPr>
            <a:normAutofit fontScale="62500" lnSpcReduction="20000"/>
          </a:bodyPr>
          <a:lstStyle/>
          <a:p>
            <a:pPr algn="just">
              <a:lnSpc>
                <a:spcPct val="170000"/>
              </a:lnSpc>
              <a:spcBef>
                <a:spcPts val="1200"/>
              </a:spcBef>
              <a:spcAft>
                <a:spcPts val="1200"/>
              </a:spcAft>
            </a:pPr>
            <a:r>
              <a:rPr lang="ka-GE" sz="2200" b="0" dirty="0"/>
              <a:t>ჩატარებული კონტროლის შედეგების ანალიზიდან გამომდინარე იკვეთება შემთხვევები</a:t>
            </a:r>
            <a:r>
              <a:rPr lang="en-US" sz="2200" b="0" dirty="0"/>
              <a:t>, </a:t>
            </a:r>
            <a:r>
              <a:rPr lang="ka-GE" sz="2200" b="0" dirty="0"/>
              <a:t>როცა მიმწოდებლების მიერ წარმოდგენილ კალკულაციებში არაპირდაპირი ხარჯის წილი ასანაზღაურებელ თანხაში შეადგენს 35-40%, ხოლო ზოგ შემთხვევაში 50%-ზე მეტს, მოგების წილი ასანაზღაურებელ თანხაში შედგენს 20-30%-ს ზოგ შემთხვევაში 40%-ზე </a:t>
            </a:r>
            <a:r>
              <a:rPr lang="ka-GE" sz="2200" b="0" dirty="0" smtClean="0"/>
              <a:t>მეტს, </a:t>
            </a:r>
            <a:r>
              <a:rPr lang="ka-GE" sz="2200" b="0" dirty="0"/>
              <a:t>გარდა ამისა ასანაზღაურებლად მოთხოვნილი თანხის გაზრდილი ოდენობის მიუხედავად მიმწოდებლების მიერ წარმოდგენილ კალკულაციების დიდ ნაწილში დაფიქსირებულია ზარალი (წაგება</a:t>
            </a:r>
            <a:r>
              <a:rPr lang="ka-GE" sz="2200" b="0" dirty="0" smtClean="0"/>
              <a:t>). </a:t>
            </a:r>
          </a:p>
          <a:p>
            <a:pPr algn="just">
              <a:lnSpc>
                <a:spcPct val="170000"/>
              </a:lnSpc>
              <a:spcBef>
                <a:spcPts val="1200"/>
              </a:spcBef>
              <a:spcAft>
                <a:spcPts val="1200"/>
              </a:spcAft>
            </a:pPr>
            <a:r>
              <a:rPr lang="ka-GE" sz="2200" b="0" dirty="0" smtClean="0"/>
              <a:t>მიმდინარე წელს </a:t>
            </a:r>
            <a:r>
              <a:rPr lang="ka-GE" sz="2200" b="0" dirty="0"/>
              <a:t>„საყოველთაო ჯანდაცვაზე გადასვლის მიზნით გასატარებელ ზოგიერთ ღონისძიებათა შესახებ" საქართველოს მთავრობის 2013 წლის 21 თებერვლის N36 დადგენილებაში </a:t>
            </a:r>
            <a:r>
              <a:rPr lang="ka-GE" sz="2200" b="0" dirty="0" smtClean="0"/>
              <a:t>საჯარიმო სანქციების გადახდის ადმინისტრირების თაობაზე შეტანილი ცვლილები მნიშვნელოვნად ეფექტურს გახდის პროგრამის მართვას და </a:t>
            </a:r>
            <a:r>
              <a:rPr lang="ka-GE" sz="2200" b="0" dirty="0"/>
              <a:t>მნიშვნელოვნად შეამცირებს საბიუჯეტო სახსრების ხარჯს</a:t>
            </a:r>
            <a:r>
              <a:rPr lang="ka-GE" sz="2200" b="0" dirty="0" smtClean="0"/>
              <a:t>.</a:t>
            </a:r>
            <a:endParaRPr lang="en-US" sz="2200" b="0" dirty="0"/>
          </a:p>
        </p:txBody>
      </p:sp>
    </p:spTree>
    <p:extLst>
      <p:ext uri="{BB962C8B-B14F-4D97-AF65-F5344CB8AC3E}">
        <p14:creationId xmlns:p14="http://schemas.microsoft.com/office/powerpoint/2010/main" val="3072981276"/>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838200"/>
          </a:xfrm>
        </p:spPr>
        <p:txBody>
          <a:bodyPr>
            <a:normAutofit/>
          </a:bodyPr>
          <a:lstStyle/>
          <a:p>
            <a:r>
              <a:rPr lang="ka-GE" sz="2000" dirty="0" smtClean="0"/>
              <a:t>სსიპ სამედიცინო საქმიანობის რეგულირების სააგენტო</a:t>
            </a:r>
            <a:endParaRPr lang="en-US" sz="2000" dirty="0"/>
          </a:p>
        </p:txBody>
      </p:sp>
      <p:sp>
        <p:nvSpPr>
          <p:cNvPr id="3" name="Content Placeholder 2"/>
          <p:cNvSpPr>
            <a:spLocks noGrp="1"/>
          </p:cNvSpPr>
          <p:nvPr>
            <p:ph idx="1"/>
          </p:nvPr>
        </p:nvSpPr>
        <p:spPr>
          <a:xfrm>
            <a:off x="381000" y="2286000"/>
            <a:ext cx="8305800" cy="3840163"/>
          </a:xfrm>
        </p:spPr>
        <p:txBody>
          <a:bodyPr>
            <a:normAutofit/>
          </a:bodyPr>
          <a:lstStyle/>
          <a:p>
            <a:pPr marL="0" indent="0" algn="just">
              <a:buNone/>
            </a:pPr>
            <a:r>
              <a:rPr lang="en-US" sz="1700" b="0" i="1" dirty="0" err="1"/>
              <a:t>რევიზია</a:t>
            </a:r>
            <a:r>
              <a:rPr lang="en-US" sz="1700" b="0" dirty="0"/>
              <a:t>  </a:t>
            </a:r>
            <a:r>
              <a:rPr lang="en-US" sz="1700" b="0" dirty="0" err="1"/>
              <a:t>ითვალისწინებს</a:t>
            </a:r>
            <a:r>
              <a:rPr lang="en-US" sz="1700" b="0" dirty="0"/>
              <a:t>  </a:t>
            </a:r>
            <a:r>
              <a:rPr lang="en-US" sz="1700" b="0" dirty="0" err="1"/>
              <a:t>მიმწოდებელ</a:t>
            </a:r>
            <a:r>
              <a:rPr lang="en-US" sz="1700" b="0" dirty="0"/>
              <a:t>  </a:t>
            </a:r>
            <a:r>
              <a:rPr lang="en-US" sz="1700" b="0" dirty="0" err="1"/>
              <a:t>დაწესებულებაში</a:t>
            </a:r>
            <a:r>
              <a:rPr lang="en-US" sz="1700" b="0" dirty="0"/>
              <a:t>  </a:t>
            </a:r>
            <a:r>
              <a:rPr lang="en-US" sz="1700" b="0" dirty="0" err="1"/>
              <a:t>პროგრამული</a:t>
            </a:r>
            <a:r>
              <a:rPr lang="en-US" sz="1700" b="0" dirty="0"/>
              <a:t>  </a:t>
            </a:r>
            <a:r>
              <a:rPr lang="en-US" sz="1700" b="0" dirty="0" err="1"/>
              <a:t>შემთხვევის</a:t>
            </a:r>
            <a:r>
              <a:rPr lang="en-US" sz="1700" b="0" dirty="0"/>
              <a:t>  </a:t>
            </a:r>
            <a:r>
              <a:rPr lang="en-US" sz="1700" b="0" dirty="0" err="1"/>
              <a:t>სამედიცინო</a:t>
            </a:r>
            <a:r>
              <a:rPr lang="en-US" sz="1700" b="0" dirty="0"/>
              <a:t> </a:t>
            </a:r>
            <a:r>
              <a:rPr lang="en-US" sz="1700" b="0" dirty="0" err="1"/>
              <a:t>დოკუმენტაციის</a:t>
            </a:r>
            <a:r>
              <a:rPr lang="en-US" sz="1700" b="0" dirty="0"/>
              <a:t>  </a:t>
            </a:r>
            <a:r>
              <a:rPr lang="en-US" sz="1700" b="0" dirty="0" err="1"/>
              <a:t>შემოწმებას</a:t>
            </a:r>
            <a:r>
              <a:rPr lang="en-US" sz="1700" b="0" dirty="0"/>
              <a:t>.  </a:t>
            </a:r>
            <a:r>
              <a:rPr lang="en-US" sz="1700" b="0" dirty="0" err="1"/>
              <a:t>რევიზია</a:t>
            </a:r>
            <a:r>
              <a:rPr lang="en-US" sz="1700" b="0" dirty="0"/>
              <a:t>  </a:t>
            </a:r>
            <a:r>
              <a:rPr lang="en-US" sz="1700" b="0" dirty="0" err="1"/>
              <a:t>წარმოებს</a:t>
            </a:r>
            <a:r>
              <a:rPr lang="en-US" sz="1700" b="0" dirty="0"/>
              <a:t>  </a:t>
            </a:r>
            <a:r>
              <a:rPr lang="en-US" sz="1700" b="0" dirty="0" err="1"/>
              <a:t>შერჩევითად</a:t>
            </a:r>
            <a:r>
              <a:rPr lang="en-US" sz="1700" b="0" dirty="0"/>
              <a:t>  </a:t>
            </a:r>
            <a:r>
              <a:rPr lang="en-US" sz="1700" b="0" dirty="0" err="1"/>
              <a:t>ან</a:t>
            </a:r>
            <a:r>
              <a:rPr lang="en-US" sz="1700" b="0" dirty="0"/>
              <a:t>/</a:t>
            </a:r>
            <a:r>
              <a:rPr lang="en-US" sz="1700" b="0" dirty="0" err="1"/>
              <a:t>და</a:t>
            </a:r>
            <a:r>
              <a:rPr lang="en-US" sz="1700" b="0" dirty="0"/>
              <a:t>  </a:t>
            </a:r>
            <a:r>
              <a:rPr lang="en-US" sz="1700" b="0" dirty="0" err="1"/>
              <a:t>საჭიროებისამებრ</a:t>
            </a:r>
            <a:r>
              <a:rPr lang="en-US" sz="1700" b="0" dirty="0"/>
              <a:t>.  </a:t>
            </a:r>
            <a:r>
              <a:rPr lang="en-US" sz="1700" b="0" dirty="0" err="1"/>
              <a:t>სარევიზიო</a:t>
            </a:r>
            <a:r>
              <a:rPr lang="en-US" sz="1700" b="0" dirty="0"/>
              <a:t>   </a:t>
            </a:r>
            <a:r>
              <a:rPr lang="en-US" sz="1700" b="0" dirty="0" err="1"/>
              <a:t>ჯგუფი</a:t>
            </a:r>
            <a:r>
              <a:rPr lang="en-US" sz="1700" b="0" dirty="0"/>
              <a:t>   </a:t>
            </a:r>
            <a:r>
              <a:rPr lang="en-US" sz="1700" b="0" dirty="0" err="1"/>
              <a:t>მიმწოდებლისგან</a:t>
            </a:r>
            <a:r>
              <a:rPr lang="en-US" sz="1700" b="0" dirty="0"/>
              <a:t>   </a:t>
            </a:r>
            <a:r>
              <a:rPr lang="en-US" sz="1700" b="0" dirty="0" err="1"/>
              <a:t>ითხოვს</a:t>
            </a:r>
            <a:r>
              <a:rPr lang="en-US" sz="1700" b="0" dirty="0"/>
              <a:t>   </a:t>
            </a:r>
            <a:r>
              <a:rPr lang="en-US" sz="1700" b="0" dirty="0" err="1"/>
              <a:t>საჭირო</a:t>
            </a:r>
            <a:r>
              <a:rPr lang="en-US" sz="1700" b="0" dirty="0"/>
              <a:t>   </a:t>
            </a:r>
            <a:r>
              <a:rPr lang="en-US" sz="1700" b="0" dirty="0" err="1"/>
              <a:t>დოკუმენტაციას</a:t>
            </a:r>
            <a:r>
              <a:rPr lang="en-US" sz="1700" b="0" dirty="0"/>
              <a:t>   </a:t>
            </a:r>
            <a:r>
              <a:rPr lang="en-US" sz="1700" b="0" dirty="0" err="1"/>
              <a:t>და</a:t>
            </a:r>
            <a:r>
              <a:rPr lang="en-US" sz="1700" b="0" dirty="0"/>
              <a:t>   </a:t>
            </a:r>
            <a:r>
              <a:rPr lang="en-US" sz="1700" b="0" dirty="0" err="1"/>
              <a:t>ახორციელებს</a:t>
            </a:r>
            <a:r>
              <a:rPr lang="en-US" sz="1700" b="0" dirty="0"/>
              <a:t>   </a:t>
            </a:r>
            <a:r>
              <a:rPr lang="en-US" sz="1700" b="0" dirty="0" err="1"/>
              <a:t>მის</a:t>
            </a:r>
            <a:r>
              <a:rPr lang="en-US" sz="1700" b="0" dirty="0"/>
              <a:t> </a:t>
            </a:r>
            <a:r>
              <a:rPr lang="en-US" sz="1700" b="0" dirty="0" err="1"/>
              <a:t>დეტალურ</a:t>
            </a:r>
            <a:r>
              <a:rPr lang="en-US" sz="1700" b="0" dirty="0"/>
              <a:t>     </a:t>
            </a:r>
            <a:r>
              <a:rPr lang="en-US" sz="1700" b="0" dirty="0" err="1"/>
              <a:t>შემოწმებას</a:t>
            </a:r>
            <a:r>
              <a:rPr lang="en-US" sz="1700" b="0" dirty="0"/>
              <a:t>. </a:t>
            </a:r>
            <a:r>
              <a:rPr lang="en-US" sz="1700" b="0" dirty="0" err="1"/>
              <a:t>რევიზიისას</a:t>
            </a:r>
            <a:r>
              <a:rPr lang="en-US" sz="1700" b="0" dirty="0"/>
              <a:t>  </a:t>
            </a:r>
            <a:r>
              <a:rPr lang="en-US" sz="1700" b="0" dirty="0" err="1"/>
              <a:t>შესაძლებელია</a:t>
            </a:r>
            <a:r>
              <a:rPr lang="en-US" sz="1700" b="0" dirty="0"/>
              <a:t>,  </a:t>
            </a:r>
            <a:r>
              <a:rPr lang="en-US" sz="1700" b="0" dirty="0" err="1"/>
              <a:t>გამოყენებული</a:t>
            </a:r>
            <a:r>
              <a:rPr lang="en-US" sz="1700" b="0" dirty="0"/>
              <a:t>  </a:t>
            </a:r>
            <a:r>
              <a:rPr lang="en-US" sz="1700" b="0" dirty="0" err="1"/>
              <a:t>იქნეს</a:t>
            </a:r>
            <a:r>
              <a:rPr lang="en-US" sz="1700" b="0" dirty="0"/>
              <a:t>  </a:t>
            </a:r>
            <a:r>
              <a:rPr lang="en-US" sz="1700" b="0" dirty="0" err="1"/>
              <a:t>საქართველოს</a:t>
            </a:r>
            <a:r>
              <a:rPr lang="en-US" sz="1700" b="0" dirty="0"/>
              <a:t>  </a:t>
            </a:r>
            <a:r>
              <a:rPr lang="en-US" sz="1700" b="0" dirty="0" err="1"/>
              <a:t>შრომის</a:t>
            </a:r>
            <a:r>
              <a:rPr lang="en-US" sz="1700" b="0" dirty="0"/>
              <a:t>,  </a:t>
            </a:r>
            <a:r>
              <a:rPr lang="en-US" sz="1700" b="0" dirty="0" err="1"/>
              <a:t>ჯანმრთელობისა</a:t>
            </a:r>
            <a:r>
              <a:rPr lang="en-US" sz="1700" b="0" dirty="0"/>
              <a:t>  </a:t>
            </a:r>
            <a:r>
              <a:rPr lang="en-US" sz="1700" b="0" dirty="0" err="1"/>
              <a:t>და</a:t>
            </a:r>
            <a:r>
              <a:rPr lang="en-US" sz="1700" b="0" dirty="0"/>
              <a:t> </a:t>
            </a:r>
            <a:r>
              <a:rPr lang="en-US" sz="1700" b="0" dirty="0" err="1"/>
              <a:t>სოციალური</a:t>
            </a:r>
            <a:r>
              <a:rPr lang="en-US" sz="1700" b="0" dirty="0"/>
              <a:t> </a:t>
            </a:r>
            <a:r>
              <a:rPr lang="en-US" sz="1700" b="0" dirty="0" err="1"/>
              <a:t>დაცვის</a:t>
            </a:r>
            <a:r>
              <a:rPr lang="en-US" sz="1700" b="0" dirty="0"/>
              <a:t> </a:t>
            </a:r>
            <a:r>
              <a:rPr lang="en-US" sz="1700" b="0" dirty="0" err="1"/>
              <a:t>მინისტრის</a:t>
            </a:r>
            <a:r>
              <a:rPr lang="en-US" sz="1700" b="0" dirty="0"/>
              <a:t> </a:t>
            </a:r>
            <a:r>
              <a:rPr lang="en-US" sz="1700" b="0" dirty="0" err="1"/>
              <a:t>სამართლებრივი</a:t>
            </a:r>
            <a:r>
              <a:rPr lang="en-US" sz="1700" b="0" dirty="0"/>
              <a:t> </a:t>
            </a:r>
            <a:r>
              <a:rPr lang="en-US" sz="1700" b="0" dirty="0" err="1"/>
              <a:t>აქტით</a:t>
            </a:r>
            <a:r>
              <a:rPr lang="en-US" sz="1700" b="0" dirty="0"/>
              <a:t> </a:t>
            </a:r>
            <a:r>
              <a:rPr lang="en-US" sz="1700" b="0" dirty="0" err="1"/>
              <a:t>დამტკიცებული</a:t>
            </a:r>
            <a:r>
              <a:rPr lang="en-US" sz="1700" b="0" dirty="0"/>
              <a:t> </a:t>
            </a:r>
            <a:r>
              <a:rPr lang="en-US" sz="1700" b="0" dirty="0" err="1"/>
              <a:t>კლინიკური</a:t>
            </a:r>
            <a:r>
              <a:rPr lang="en-US" sz="1700" b="0" dirty="0"/>
              <a:t> </a:t>
            </a:r>
            <a:r>
              <a:rPr lang="en-US" sz="1700" b="0" dirty="0" err="1"/>
              <a:t>პრაქტიკის</a:t>
            </a:r>
            <a:r>
              <a:rPr lang="en-US" sz="1700" b="0" dirty="0"/>
              <a:t> </a:t>
            </a:r>
            <a:r>
              <a:rPr lang="en-US" sz="1700" b="0" dirty="0" err="1"/>
              <a:t>ეროვნული</a:t>
            </a:r>
            <a:r>
              <a:rPr lang="en-US" sz="1700" b="0" dirty="0"/>
              <a:t>  </a:t>
            </a:r>
            <a:r>
              <a:rPr lang="en-US" sz="1700" b="0" dirty="0" err="1"/>
              <a:t>რეკომენდაციები</a:t>
            </a:r>
            <a:r>
              <a:rPr lang="en-US" sz="1700" b="0" dirty="0"/>
              <a:t>  (</a:t>
            </a:r>
            <a:r>
              <a:rPr lang="en-US" sz="1700" b="0" dirty="0" err="1"/>
              <a:t>გაიდლაინები</a:t>
            </a:r>
            <a:r>
              <a:rPr lang="en-US" sz="1700" b="0" dirty="0"/>
              <a:t>)  </a:t>
            </a:r>
            <a:r>
              <a:rPr lang="en-US" sz="1700" b="0" dirty="0" err="1"/>
              <a:t>და</a:t>
            </a:r>
            <a:r>
              <a:rPr lang="en-US" sz="1700" b="0" dirty="0"/>
              <a:t> </a:t>
            </a:r>
            <a:r>
              <a:rPr lang="en-US" sz="1700" b="0" dirty="0" err="1"/>
              <a:t>დაავადებათა</a:t>
            </a:r>
            <a:r>
              <a:rPr lang="en-US" sz="1700" b="0" dirty="0"/>
              <a:t>  </a:t>
            </a:r>
            <a:r>
              <a:rPr lang="en-US" sz="1700" b="0" dirty="0" err="1"/>
              <a:t>მართვის</a:t>
            </a:r>
            <a:r>
              <a:rPr lang="en-US" sz="1700" b="0" dirty="0"/>
              <a:t>  </a:t>
            </a:r>
            <a:r>
              <a:rPr lang="en-US" sz="1700" b="0" dirty="0" err="1"/>
              <a:t>სახელმწიფო</a:t>
            </a:r>
            <a:r>
              <a:rPr lang="en-US" sz="1700" b="0" dirty="0"/>
              <a:t> </a:t>
            </a:r>
            <a:r>
              <a:rPr lang="en-US" sz="1700" b="0" dirty="0" err="1"/>
              <a:t>სტანდარტები</a:t>
            </a:r>
            <a:r>
              <a:rPr lang="en-US" sz="1700" b="0" dirty="0"/>
              <a:t> (</a:t>
            </a:r>
            <a:r>
              <a:rPr lang="en-US" sz="1700" b="0" dirty="0" err="1"/>
              <a:t>პროტოკოლები</a:t>
            </a:r>
            <a:r>
              <a:rPr lang="en-US" sz="1700" b="0" dirty="0"/>
              <a:t>) (</a:t>
            </a:r>
            <a:r>
              <a:rPr lang="en-US" sz="1700" b="0" dirty="0" err="1"/>
              <a:t>ასეთის</a:t>
            </a:r>
            <a:r>
              <a:rPr lang="en-US" sz="1700" b="0" dirty="0"/>
              <a:t> </a:t>
            </a:r>
            <a:r>
              <a:rPr lang="en-US" sz="1700" b="0" dirty="0" err="1"/>
              <a:t>არსებობის</a:t>
            </a:r>
            <a:r>
              <a:rPr lang="en-US" sz="1700" b="0" dirty="0"/>
              <a:t> </a:t>
            </a:r>
            <a:r>
              <a:rPr lang="en-US" sz="1700" b="0" dirty="0" err="1"/>
              <a:t>შემთხვევაში</a:t>
            </a:r>
            <a:r>
              <a:rPr lang="en-US" sz="1700" b="0" dirty="0"/>
              <a:t>) </a:t>
            </a:r>
            <a:r>
              <a:rPr lang="en-US" sz="1700" b="0" dirty="0" err="1"/>
              <a:t>და</a:t>
            </a:r>
            <a:r>
              <a:rPr lang="en-US" sz="1700" b="0" dirty="0"/>
              <a:t> </a:t>
            </a:r>
            <a:r>
              <a:rPr lang="en-US" sz="1700" b="0" dirty="0" err="1"/>
              <a:t>რეცენზენტთა</a:t>
            </a:r>
            <a:r>
              <a:rPr lang="en-US" sz="1700" b="0" dirty="0"/>
              <a:t> </a:t>
            </a:r>
            <a:r>
              <a:rPr lang="en-US" sz="1700" b="0" dirty="0" err="1"/>
              <a:t>დასკვნები</a:t>
            </a:r>
            <a:r>
              <a:rPr lang="en-US" sz="1700" b="0" dirty="0" smtClean="0"/>
              <a:t>.</a:t>
            </a:r>
            <a:endParaRPr lang="en-US" dirty="0"/>
          </a:p>
        </p:txBody>
      </p:sp>
    </p:spTree>
    <p:extLst>
      <p:ext uri="{BB962C8B-B14F-4D97-AF65-F5344CB8AC3E}">
        <p14:creationId xmlns:p14="http://schemas.microsoft.com/office/powerpoint/2010/main" val="2735135182"/>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05800" cy="685800"/>
          </a:xfrm>
        </p:spPr>
        <p:txBody>
          <a:bodyPr>
            <a:noAutofit/>
          </a:bodyPr>
          <a:lstStyle/>
          <a:p>
            <a:pPr algn="l"/>
            <a:r>
              <a:rPr lang="ka-GE" sz="1600" dirty="0">
                <a:effectLst/>
              </a:rPr>
              <a:t>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a:t>
            </a:r>
            <a:r>
              <a:rPr lang="ka-GE" sz="1600" dirty="0" smtClean="0">
                <a:effectLst/>
              </a:rPr>
              <a:t>განხორციელებული  </a:t>
            </a:r>
            <a:r>
              <a:rPr lang="ka-GE" sz="1600" dirty="0">
                <a:effectLst/>
              </a:rPr>
              <a:t>ღონისძიებები:</a:t>
            </a:r>
            <a:r>
              <a:rPr lang="en-US" sz="1600" dirty="0">
                <a:effectLst/>
              </a:rPr>
              <a:t/>
            </a:r>
            <a:br>
              <a:rPr lang="en-US" sz="1600" dirty="0">
                <a:effectLst/>
              </a:rPr>
            </a:br>
            <a:endParaRPr lang="en-US" sz="1600" dirty="0"/>
          </a:p>
        </p:txBody>
      </p:sp>
      <p:sp>
        <p:nvSpPr>
          <p:cNvPr id="3" name="Content Placeholder 2"/>
          <p:cNvSpPr>
            <a:spLocks noGrp="1"/>
          </p:cNvSpPr>
          <p:nvPr>
            <p:ph idx="1"/>
          </p:nvPr>
        </p:nvSpPr>
        <p:spPr>
          <a:xfrm>
            <a:off x="304800" y="1371600"/>
            <a:ext cx="8382000" cy="4754563"/>
          </a:xfrm>
        </p:spPr>
        <p:txBody>
          <a:bodyPr>
            <a:normAutofit/>
          </a:bodyPr>
          <a:lstStyle/>
          <a:p>
            <a:pPr marL="457200" lvl="0" algn="just">
              <a:spcBef>
                <a:spcPts val="600"/>
              </a:spcBef>
              <a:spcAft>
                <a:spcPts val="600"/>
              </a:spcAft>
              <a:buFont typeface="Wingdings" pitchFamily="2" charset="2"/>
              <a:buChar char="ü"/>
            </a:pPr>
            <a:r>
              <a:rPr lang="ka-GE" sz="1400" b="0" dirty="0"/>
              <a:t>2015 წლის 1 აპრილიდან </a:t>
            </a:r>
            <a:r>
              <a:rPr lang="en-US" sz="1400" b="0" dirty="0" err="1" smtClean="0"/>
              <a:t>კრიტიკული</a:t>
            </a:r>
            <a:r>
              <a:rPr lang="en-US" sz="1400" b="0" dirty="0" smtClean="0"/>
              <a:t> </a:t>
            </a:r>
            <a:r>
              <a:rPr lang="en-US" sz="1400" b="0" dirty="0" err="1"/>
              <a:t>მდგომარეობები</a:t>
            </a:r>
            <a:r>
              <a:rPr lang="en-US" sz="1400" b="0" dirty="0"/>
              <a:t>/</a:t>
            </a:r>
            <a:r>
              <a:rPr lang="en-US" sz="1400" b="0" dirty="0" err="1"/>
              <a:t>ინტენსიური</a:t>
            </a:r>
            <a:r>
              <a:rPr lang="en-US" sz="1400" b="0" dirty="0"/>
              <a:t> </a:t>
            </a:r>
            <a:r>
              <a:rPr lang="en-US" sz="1400" b="0" dirty="0" err="1"/>
              <a:t>თერაპიით</a:t>
            </a:r>
            <a:r>
              <a:rPr lang="en-US" sz="1400" b="0" dirty="0"/>
              <a:t> </a:t>
            </a:r>
            <a:r>
              <a:rPr lang="en-US" sz="1400" b="0" dirty="0" err="1"/>
              <a:t>განსაზღვრული</a:t>
            </a:r>
            <a:r>
              <a:rPr lang="en-US" sz="1400" b="0" dirty="0"/>
              <a:t> </a:t>
            </a:r>
            <a:r>
              <a:rPr lang="en-US" sz="1400" b="0" dirty="0" err="1"/>
              <a:t>მომსახურების</a:t>
            </a:r>
            <a:r>
              <a:rPr lang="en-US" sz="1400" b="0" dirty="0"/>
              <a:t> </a:t>
            </a:r>
            <a:r>
              <a:rPr lang="en-US" sz="1400" b="0" dirty="0" err="1"/>
              <a:t>ანაზღაურება</a:t>
            </a:r>
            <a:r>
              <a:rPr lang="en-US" sz="1400" b="0" dirty="0"/>
              <a:t> </a:t>
            </a:r>
            <a:r>
              <a:rPr lang="en-US" sz="1400" b="0" dirty="0" err="1"/>
              <a:t>ხდება</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დადგენილი</a:t>
            </a:r>
            <a:r>
              <a:rPr lang="en-US" sz="1400" b="0" dirty="0"/>
              <a:t> </a:t>
            </a:r>
            <a:r>
              <a:rPr lang="en-US" sz="1400" b="0" dirty="0" err="1"/>
              <a:t>ტარიფის</a:t>
            </a:r>
            <a:r>
              <a:rPr lang="en-US" sz="1400" b="0" dirty="0"/>
              <a:t> </a:t>
            </a:r>
            <a:r>
              <a:rPr lang="en-US" sz="1400" b="0" dirty="0" err="1"/>
              <a:t>ფარგლებში</a:t>
            </a:r>
            <a:r>
              <a:rPr lang="en-US" sz="1400" b="0" dirty="0"/>
              <a:t>, </a:t>
            </a:r>
            <a:r>
              <a:rPr lang="ka-GE" sz="1400" b="0" dirty="0"/>
              <a:t>კრიტიკული მდგომარეობები/ინტენსიური თერაპიის </a:t>
            </a:r>
            <a:r>
              <a:rPr lang="en-US" sz="1400" b="0" dirty="0"/>
              <a:t>II-III </a:t>
            </a:r>
            <a:r>
              <a:rPr lang="en-US" sz="1400" b="0" dirty="0" err="1"/>
              <a:t>დონის</a:t>
            </a:r>
            <a:r>
              <a:rPr lang="en-US" sz="1400" b="0" dirty="0"/>
              <a:t> </a:t>
            </a:r>
            <a:r>
              <a:rPr lang="en-US" sz="1400" b="0" dirty="0" err="1"/>
              <a:t>ანაზღაურება</a:t>
            </a:r>
            <a:r>
              <a:rPr lang="en-US" sz="1400" b="0" dirty="0"/>
              <a:t> </a:t>
            </a:r>
            <a:r>
              <a:rPr lang="en-US" sz="1400" b="0" dirty="0" err="1"/>
              <a:t>ხორციელდება</a:t>
            </a:r>
            <a:r>
              <a:rPr lang="en-US" sz="1400" b="0" dirty="0"/>
              <a:t> </a:t>
            </a:r>
            <a:r>
              <a:rPr lang="en-US" sz="1400" b="0" dirty="0" err="1"/>
              <a:t>ერთი</a:t>
            </a:r>
            <a:r>
              <a:rPr lang="en-US" sz="1400" b="0" dirty="0"/>
              <a:t> </a:t>
            </a:r>
            <a:r>
              <a:rPr lang="en-US" sz="1400" b="0" dirty="0" err="1"/>
              <a:t>და</a:t>
            </a:r>
            <a:r>
              <a:rPr lang="en-US" sz="1400" b="0" dirty="0"/>
              <a:t> </a:t>
            </a:r>
            <a:r>
              <a:rPr lang="en-US" sz="1400" b="0" dirty="0" err="1"/>
              <a:t>იგივე</a:t>
            </a:r>
            <a:r>
              <a:rPr lang="en-US" sz="1400" b="0" dirty="0"/>
              <a:t> </a:t>
            </a:r>
            <a:r>
              <a:rPr lang="en-US" sz="1400" b="0" dirty="0" err="1"/>
              <a:t>ტარიფით</a:t>
            </a:r>
            <a:r>
              <a:rPr lang="en-US" sz="1400" b="0" dirty="0"/>
              <a:t>, </a:t>
            </a:r>
            <a:r>
              <a:rPr lang="en-US" sz="1400" b="0" dirty="0" err="1"/>
              <a:t>კრიტიკული</a:t>
            </a:r>
            <a:r>
              <a:rPr lang="en-US" sz="1400" b="0" dirty="0"/>
              <a:t> </a:t>
            </a:r>
            <a:r>
              <a:rPr lang="en-US" sz="1400" b="0" dirty="0" err="1"/>
              <a:t>მდგომარეობების</a:t>
            </a:r>
            <a:r>
              <a:rPr lang="en-US" sz="1400" b="0" dirty="0"/>
              <a:t>/</a:t>
            </a:r>
            <a:r>
              <a:rPr lang="en-US" sz="1400" b="0" dirty="0" err="1"/>
              <a:t>ინტენსიური</a:t>
            </a:r>
            <a:r>
              <a:rPr lang="en-US" sz="1400" b="0" dirty="0"/>
              <a:t> </a:t>
            </a:r>
            <a:r>
              <a:rPr lang="en-US" sz="1400" b="0" dirty="0" err="1"/>
              <a:t>თერაპიის</a:t>
            </a:r>
            <a:r>
              <a:rPr lang="en-US" sz="1400" b="0" dirty="0"/>
              <a:t> </a:t>
            </a:r>
            <a:r>
              <a:rPr lang="en-US" sz="1400" b="0" dirty="0" err="1"/>
              <a:t>საწოლებზე</a:t>
            </a:r>
            <a:r>
              <a:rPr lang="en-US" sz="1400" b="0" dirty="0"/>
              <a:t> </a:t>
            </a:r>
            <a:r>
              <a:rPr lang="en-US" sz="1400" b="0" dirty="0" err="1"/>
              <a:t>უწყვეტად</a:t>
            </a:r>
            <a:r>
              <a:rPr lang="en-US" sz="1400" b="0" dirty="0"/>
              <a:t> 21 </a:t>
            </a:r>
            <a:r>
              <a:rPr lang="en-US" sz="1400" b="0" dirty="0" err="1"/>
              <a:t>დღის</a:t>
            </a:r>
            <a:r>
              <a:rPr lang="en-US" sz="1400" b="0" dirty="0"/>
              <a:t> </a:t>
            </a:r>
            <a:r>
              <a:rPr lang="en-US" sz="1400" b="0" dirty="0" err="1"/>
              <a:t>შემდეგ</a:t>
            </a:r>
            <a:r>
              <a:rPr lang="en-US" sz="1400" b="0" dirty="0"/>
              <a:t> </a:t>
            </a:r>
            <a:r>
              <a:rPr lang="en-US" sz="1400" b="0" dirty="0" err="1"/>
              <a:t>დაყოვნება</a:t>
            </a:r>
            <a:r>
              <a:rPr lang="en-US" sz="1400" b="0" dirty="0"/>
              <a:t> </a:t>
            </a:r>
            <a:r>
              <a:rPr lang="ka-GE" sz="1400" b="0" dirty="0"/>
              <a:t>ფინანსდება </a:t>
            </a:r>
            <a:r>
              <a:rPr lang="en-US" sz="1400" b="0" dirty="0" err="1"/>
              <a:t>განსხვავებული</a:t>
            </a:r>
            <a:r>
              <a:rPr lang="en-US" sz="1400" b="0" dirty="0"/>
              <a:t> </a:t>
            </a:r>
            <a:r>
              <a:rPr lang="en-US" sz="1400" b="0" dirty="0" err="1"/>
              <a:t>ტარიფით</a:t>
            </a:r>
            <a:r>
              <a:rPr lang="ka-GE" sz="1400" b="0" dirty="0"/>
              <a:t>; </a:t>
            </a:r>
            <a:endParaRPr lang="en-US" sz="1400" b="0" dirty="0"/>
          </a:p>
          <a:p>
            <a:pPr marL="457200" lvl="0" algn="just">
              <a:spcBef>
                <a:spcPts val="600"/>
              </a:spcBef>
              <a:spcAft>
                <a:spcPts val="600"/>
              </a:spcAft>
              <a:buFont typeface="Wingdings" pitchFamily="2" charset="2"/>
              <a:buChar char="ü"/>
            </a:pPr>
            <a:r>
              <a:rPr lang="ka-GE" sz="1400" b="0" dirty="0" smtClean="0"/>
              <a:t>ასევე, </a:t>
            </a:r>
            <a:r>
              <a:rPr lang="ka-GE" sz="1400" b="0" dirty="0"/>
              <a:t>2015 წლის 1 აპრილიდან სასწრაფო-დაუყოვნებელი ინტერვენციების ხარჯები, ძირითადად, ანაზღაურდება დადგენილებით განსაზღვრული ტარიფის არეალის მიხედვით;</a:t>
            </a:r>
            <a:endParaRPr lang="en-US" sz="1400" b="0" dirty="0"/>
          </a:p>
          <a:p>
            <a:pPr marL="457200" lvl="0" algn="just">
              <a:spcBef>
                <a:spcPts val="600"/>
              </a:spcBef>
              <a:spcAft>
                <a:spcPts val="600"/>
              </a:spcAft>
              <a:buFont typeface="Wingdings" pitchFamily="2" charset="2"/>
              <a:buChar char="ü"/>
            </a:pPr>
            <a:r>
              <a:rPr lang="ka-GE" sz="1400" b="0" dirty="0"/>
              <a:t>2015 წლის ნოემბრის თვიდან გადაუდებელი თერაპიული მდგომარეობების, ხოლო 2016 წლის 1 აპრილიდან დანართი 1.2-ით დამტკიცებული სხვა გადაუდებელი მდგომარეობების ხარჯების ანაზღაურება ხდება </a:t>
            </a:r>
            <a:r>
              <a:rPr lang="ka-GE" sz="1400" b="0" dirty="0" smtClean="0"/>
              <a:t>განმახორციელებლის</a:t>
            </a:r>
            <a:r>
              <a:rPr lang="en-US" sz="1400" b="0" dirty="0" smtClean="0"/>
              <a:t> (</a:t>
            </a:r>
            <a:r>
              <a:rPr lang="ka-GE" sz="1400" b="0" dirty="0" smtClean="0"/>
              <a:t>სსიპ - სოციალური მომსახურების სააგენტო) </a:t>
            </a:r>
            <a:r>
              <a:rPr lang="ka-GE" sz="1400" b="0" dirty="0"/>
              <a:t>მიერ განსაზღვრული ტარიფის ფარგლებში; </a:t>
            </a:r>
            <a:endParaRPr lang="en-US" sz="1400" b="0" dirty="0"/>
          </a:p>
          <a:p>
            <a:pPr marL="457200" lvl="0" algn="just">
              <a:spcBef>
                <a:spcPts val="600"/>
              </a:spcBef>
              <a:spcAft>
                <a:spcPts val="600"/>
              </a:spcAft>
              <a:buFont typeface="Wingdings" pitchFamily="2" charset="2"/>
              <a:buChar char="ü"/>
            </a:pPr>
            <a:r>
              <a:rPr lang="ka-GE" sz="1400" b="0" dirty="0"/>
              <a:t>ოპტიმალური გახდა პირველი დონის ინტენსიური მკურნალობა/მოვლის დონის კრიტერიუმები - 2015 წლის ნოემბრის თვიდან  თირკმლის ჩანაცვლებითი თერაპიის საჭიროებისას, ხოლო 2016 წლის აპრილიდან ჰემოდინამიკის სტაბილიზაციის აუცილებლობისას </a:t>
            </a:r>
            <a:r>
              <a:rPr lang="en-US" sz="1400" b="0" dirty="0" err="1"/>
              <a:t>ინტენსიური</a:t>
            </a:r>
            <a:r>
              <a:rPr lang="en-US" sz="1400" b="0" dirty="0"/>
              <a:t> </a:t>
            </a:r>
            <a:r>
              <a:rPr lang="en-US" sz="1400" b="0" dirty="0" err="1"/>
              <a:t>მკურნალობა</a:t>
            </a:r>
            <a:r>
              <a:rPr lang="en-US" sz="1400" b="0" dirty="0"/>
              <a:t>/</a:t>
            </a:r>
            <a:r>
              <a:rPr lang="en-US" sz="1400" b="0" dirty="0" err="1"/>
              <a:t>მოვლ</a:t>
            </a:r>
            <a:r>
              <a:rPr lang="ka-GE" sz="1400" b="0" dirty="0"/>
              <a:t>ის დონე უცველია; </a:t>
            </a:r>
            <a:endParaRPr lang="en-US" sz="1400" b="0" dirty="0"/>
          </a:p>
        </p:txBody>
      </p:sp>
    </p:spTree>
    <p:extLst>
      <p:ext uri="{BB962C8B-B14F-4D97-AF65-F5344CB8AC3E}">
        <p14:creationId xmlns:p14="http://schemas.microsoft.com/office/powerpoint/2010/main" val="2340277455"/>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28600" y="1371600"/>
            <a:ext cx="8686800" cy="4635691"/>
          </a:xfrm>
        </p:spPr>
        <p:txBody>
          <a:bodyPr>
            <a:noAutofit/>
          </a:bodyPr>
          <a:lstStyle/>
          <a:p>
            <a:pPr marL="109728" indent="0" algn="ctr">
              <a:buNone/>
            </a:pPr>
            <a:r>
              <a:rPr lang="en-US" sz="1700" dirty="0" err="1" smtClean="0">
                <a:latin typeface="Sylfaen" panose="010A0502050306030303" pitchFamily="18" charset="0"/>
              </a:rPr>
              <a:t>საქართველოს</a:t>
            </a:r>
            <a:r>
              <a:rPr lang="en-US" sz="1700" dirty="0" smtClean="0">
                <a:latin typeface="Sylfaen" panose="010A0502050306030303" pitchFamily="18" charset="0"/>
              </a:rPr>
              <a:t> </a:t>
            </a:r>
            <a:r>
              <a:rPr lang="en-US" sz="1700" dirty="0" err="1">
                <a:latin typeface="Sylfaen" panose="010A0502050306030303" pitchFamily="18" charset="0"/>
              </a:rPr>
              <a:t>მოსახლეობის</a:t>
            </a:r>
            <a:r>
              <a:rPr lang="en-US" sz="1700" dirty="0">
                <a:latin typeface="Sylfaen" panose="010A0502050306030303" pitchFamily="18" charset="0"/>
              </a:rPr>
              <a:t> </a:t>
            </a:r>
            <a:r>
              <a:rPr lang="en-US" sz="1700" dirty="0" err="1" smtClean="0">
                <a:latin typeface="Sylfaen" panose="010A0502050306030303" pitchFamily="18" charset="0"/>
              </a:rPr>
              <a:t>ნახევარი</a:t>
            </a:r>
            <a:r>
              <a:rPr lang="ka-GE" sz="1700" dirty="0" smtClean="0">
                <a:latin typeface="Sylfaen" panose="010A0502050306030303" pitchFamily="18" charset="0"/>
              </a:rPr>
              <a:t>ც კი ვერ</a:t>
            </a:r>
            <a:r>
              <a:rPr lang="en-US" sz="1700" dirty="0" smtClean="0">
                <a:latin typeface="Sylfaen" panose="010A0502050306030303" pitchFamily="18" charset="0"/>
              </a:rPr>
              <a:t> </a:t>
            </a:r>
            <a:r>
              <a:rPr lang="en-US" sz="1700" dirty="0" err="1">
                <a:latin typeface="Sylfaen" panose="010A0502050306030303" pitchFamily="18" charset="0"/>
              </a:rPr>
              <a:t>სარგებლობდა</a:t>
            </a:r>
            <a:r>
              <a:rPr lang="en-US" sz="1700" dirty="0">
                <a:latin typeface="Sylfaen" panose="010A0502050306030303" pitchFamily="18" charset="0"/>
              </a:rPr>
              <a:t> </a:t>
            </a:r>
            <a:r>
              <a:rPr lang="en-US" sz="1700" dirty="0" err="1">
                <a:latin typeface="Sylfaen" panose="010A0502050306030303" pitchFamily="18" charset="0"/>
              </a:rPr>
              <a:t>სამედიცინო</a:t>
            </a:r>
            <a:r>
              <a:rPr lang="en-US" sz="1700" dirty="0">
                <a:latin typeface="Sylfaen" panose="010A0502050306030303" pitchFamily="18" charset="0"/>
              </a:rPr>
              <a:t> </a:t>
            </a:r>
            <a:r>
              <a:rPr lang="en-US" sz="1700" dirty="0" err="1">
                <a:latin typeface="Sylfaen" panose="010A0502050306030303" pitchFamily="18" charset="0"/>
              </a:rPr>
              <a:t>დაზღვევის</a:t>
            </a:r>
            <a:r>
              <a:rPr lang="en-US" sz="1700" dirty="0">
                <a:latin typeface="Sylfaen" panose="010A0502050306030303" pitchFamily="18" charset="0"/>
              </a:rPr>
              <a:t> </a:t>
            </a:r>
            <a:r>
              <a:rPr lang="en-US" sz="1700" dirty="0" err="1" smtClean="0">
                <a:latin typeface="Sylfaen" panose="010A0502050306030303" pitchFamily="18" charset="0"/>
              </a:rPr>
              <a:t>მომსახურებით</a:t>
            </a:r>
            <a:endParaRPr lang="ka-GE" sz="1700" dirty="0" smtClean="0">
              <a:latin typeface="Sylfaen" panose="010A0502050306030303" pitchFamily="18" charset="0"/>
            </a:endParaRPr>
          </a:p>
          <a:p>
            <a:pPr marL="109728" indent="0" algn="ctr">
              <a:buNone/>
            </a:pPr>
            <a:endParaRPr lang="ka-GE" sz="1700" dirty="0" smtClean="0">
              <a:latin typeface="Sylfaen" panose="010A0502050306030303" pitchFamily="18" charset="0"/>
            </a:endParaRPr>
          </a:p>
          <a:p>
            <a:pPr>
              <a:spcBef>
                <a:spcPts val="600"/>
              </a:spcBef>
              <a:spcAft>
                <a:spcPts val="600"/>
              </a:spcAft>
              <a:buClr>
                <a:schemeClr val="accent1">
                  <a:lumMod val="50000"/>
                </a:schemeClr>
              </a:buClr>
              <a:buSzPct val="120000"/>
              <a:buFont typeface="Wingdings" panose="05000000000000000000" pitchFamily="2" charset="2"/>
              <a:buChar char="Ø"/>
            </a:pPr>
            <a:r>
              <a:rPr lang="en-US" sz="1700" dirty="0" err="1" smtClean="0">
                <a:latin typeface="Sylfaen" panose="010A0502050306030303" pitchFamily="18" charset="0"/>
              </a:rPr>
              <a:t>ქვეყანაში</a:t>
            </a:r>
            <a:r>
              <a:rPr lang="en-US" sz="1700" dirty="0" smtClean="0">
                <a:latin typeface="Sylfaen" panose="010A0502050306030303" pitchFamily="18" charset="0"/>
              </a:rPr>
              <a:t> </a:t>
            </a:r>
            <a:r>
              <a:rPr lang="en-US" sz="1700" dirty="0" err="1">
                <a:latin typeface="Sylfaen" panose="010A0502050306030303" pitchFamily="18" charset="0"/>
              </a:rPr>
              <a:t>სახელმწიფოს</a:t>
            </a:r>
            <a:r>
              <a:rPr lang="en-US" sz="1700" dirty="0">
                <a:latin typeface="Sylfaen" panose="010A0502050306030303" pitchFamily="18" charset="0"/>
              </a:rPr>
              <a:t> </a:t>
            </a:r>
            <a:r>
              <a:rPr lang="en-US" sz="1700" dirty="0" err="1">
                <a:latin typeface="Sylfaen" panose="010A0502050306030303" pitchFamily="18" charset="0"/>
              </a:rPr>
              <a:t>მიერ</a:t>
            </a:r>
            <a:r>
              <a:rPr lang="en-US" sz="1700" dirty="0">
                <a:latin typeface="Sylfaen" panose="010A0502050306030303" pitchFamily="18" charset="0"/>
              </a:rPr>
              <a:t> </a:t>
            </a:r>
            <a:r>
              <a:rPr lang="en-US" sz="1700" dirty="0" err="1">
                <a:latin typeface="Sylfaen" panose="010A0502050306030303" pitchFamily="18" charset="0"/>
              </a:rPr>
              <a:t>დაზღვეული</a:t>
            </a:r>
            <a:r>
              <a:rPr lang="en-US" sz="1700" dirty="0">
                <a:latin typeface="Sylfaen" panose="010A0502050306030303" pitchFamily="18" charset="0"/>
              </a:rPr>
              <a:t> </a:t>
            </a:r>
            <a:r>
              <a:rPr lang="en-US" sz="1700" dirty="0" err="1">
                <a:latin typeface="Sylfaen" panose="010A0502050306030303" pitchFamily="18" charset="0"/>
              </a:rPr>
              <a:t>იყო</a:t>
            </a:r>
            <a:r>
              <a:rPr lang="en-US" sz="1700" dirty="0">
                <a:latin typeface="Sylfaen" panose="010A0502050306030303" pitchFamily="18" charset="0"/>
              </a:rPr>
              <a:t> </a:t>
            </a:r>
            <a:r>
              <a:rPr lang="ka-GE" sz="1700" dirty="0"/>
              <a:t>1 657 507 </a:t>
            </a:r>
            <a:r>
              <a:rPr lang="en-US" sz="1700" dirty="0" err="1" smtClean="0">
                <a:latin typeface="Sylfaen" panose="010A0502050306030303" pitchFamily="18" charset="0"/>
              </a:rPr>
              <a:t>ადამიანი</a:t>
            </a:r>
            <a:endParaRPr lang="en-US" sz="1700" dirty="0" smtClean="0">
              <a:latin typeface="Sylfaen" panose="010A0502050306030303" pitchFamily="18" charset="0"/>
            </a:endParaRPr>
          </a:p>
          <a:p>
            <a:pPr lvl="1">
              <a:spcBef>
                <a:spcPts val="600"/>
              </a:spcBef>
              <a:spcAft>
                <a:spcPts val="600"/>
              </a:spcAft>
              <a:buClr>
                <a:schemeClr val="accent1">
                  <a:lumMod val="50000"/>
                </a:schemeClr>
              </a:buClr>
              <a:buSzPct val="120000"/>
            </a:pPr>
            <a:r>
              <a:rPr lang="en-US" sz="1700" dirty="0" err="1">
                <a:latin typeface="Sylfaen" panose="010A0502050306030303" pitchFamily="18" charset="0"/>
              </a:rPr>
              <a:t>საქართველოს</a:t>
            </a:r>
            <a:r>
              <a:rPr lang="en-US" sz="1700" dirty="0">
                <a:latin typeface="Sylfaen" panose="010A0502050306030303" pitchFamily="18" charset="0"/>
              </a:rPr>
              <a:t> </a:t>
            </a:r>
            <a:r>
              <a:rPr lang="en-US" sz="1700" dirty="0" err="1">
                <a:latin typeface="Sylfaen" panose="010A0502050306030303" pitchFamily="18" charset="0"/>
              </a:rPr>
              <a:t>მთავრობის</a:t>
            </a:r>
            <a:r>
              <a:rPr lang="en-US" sz="1700" dirty="0">
                <a:latin typeface="Sylfaen" panose="010A0502050306030303" pitchFamily="18" charset="0"/>
              </a:rPr>
              <a:t> </a:t>
            </a:r>
            <a:r>
              <a:rPr lang="ka-GE" sz="1700" dirty="0">
                <a:latin typeface="Sylfaen" panose="010A0502050306030303" pitchFamily="18" charset="0"/>
              </a:rPr>
              <a:t>2009 წლის 9 დეკემბრის N</a:t>
            </a:r>
            <a:r>
              <a:rPr lang="en-US" sz="1700" dirty="0">
                <a:latin typeface="Sylfaen" panose="010A0502050306030303" pitchFamily="18" charset="0"/>
              </a:rPr>
              <a:t>218 </a:t>
            </a:r>
            <a:r>
              <a:rPr lang="en-US" sz="1700" dirty="0" err="1">
                <a:latin typeface="Sylfaen" panose="010A0502050306030303" pitchFamily="18" charset="0"/>
              </a:rPr>
              <a:t>დადგენილების</a:t>
            </a:r>
            <a:r>
              <a:rPr lang="en-US" sz="1700" dirty="0">
                <a:latin typeface="Sylfaen" panose="010A0502050306030303" pitchFamily="18" charset="0"/>
              </a:rPr>
              <a:t> </a:t>
            </a:r>
            <a:r>
              <a:rPr lang="en-US" sz="1700" dirty="0" err="1">
                <a:latin typeface="Sylfaen" panose="010A0502050306030303" pitchFamily="18" charset="0"/>
              </a:rPr>
              <a:t>ფარგლებში</a:t>
            </a:r>
            <a:r>
              <a:rPr lang="en-US" sz="1700" dirty="0">
                <a:latin typeface="Sylfaen" panose="010A0502050306030303" pitchFamily="18" charset="0"/>
              </a:rPr>
              <a:t> </a:t>
            </a:r>
            <a:r>
              <a:rPr lang="ka-GE" sz="1700" dirty="0"/>
              <a:t>848 488 </a:t>
            </a:r>
            <a:r>
              <a:rPr lang="ka-GE" sz="1700" dirty="0" smtClean="0">
                <a:latin typeface="Sylfaen" panose="010A0502050306030303" pitchFamily="18" charset="0"/>
              </a:rPr>
              <a:t>;</a:t>
            </a:r>
            <a:endParaRPr lang="ka-GE" sz="1700" dirty="0">
              <a:latin typeface="Sylfaen" panose="010A0502050306030303" pitchFamily="18" charset="0"/>
            </a:endParaRPr>
          </a:p>
          <a:p>
            <a:pPr lvl="1">
              <a:spcBef>
                <a:spcPts val="600"/>
              </a:spcBef>
              <a:spcAft>
                <a:spcPts val="600"/>
              </a:spcAft>
              <a:buClr>
                <a:schemeClr val="accent1">
                  <a:lumMod val="50000"/>
                </a:schemeClr>
              </a:buClr>
              <a:buSzPct val="120000"/>
            </a:pPr>
            <a:r>
              <a:rPr lang="ka-GE" sz="1700" dirty="0">
                <a:latin typeface="Sylfaen" panose="010A0502050306030303" pitchFamily="18" charset="0"/>
              </a:rPr>
              <a:t>საქართველოს მთავრობის 2012 </a:t>
            </a:r>
            <a:r>
              <a:rPr lang="ka-GE" sz="1700" dirty="0" smtClean="0">
                <a:latin typeface="Sylfaen" panose="010A0502050306030303" pitchFamily="18" charset="0"/>
              </a:rPr>
              <a:t>წლის </a:t>
            </a:r>
            <a:r>
              <a:rPr lang="ka-GE" sz="1700" dirty="0">
                <a:latin typeface="Sylfaen" panose="010A0502050306030303" pitchFamily="18" charset="0"/>
              </a:rPr>
              <a:t>7 მაისის N1</a:t>
            </a:r>
            <a:r>
              <a:rPr lang="en-US" sz="1700" dirty="0">
                <a:latin typeface="Sylfaen" panose="010A0502050306030303" pitchFamily="18" charset="0"/>
              </a:rPr>
              <a:t>65</a:t>
            </a:r>
            <a:r>
              <a:rPr lang="ka-GE" sz="1700" dirty="0">
                <a:latin typeface="Sylfaen" panose="010A0502050306030303" pitchFamily="18" charset="0"/>
              </a:rPr>
              <a:t> </a:t>
            </a:r>
            <a:r>
              <a:rPr lang="en-US" sz="1700" dirty="0" err="1">
                <a:latin typeface="Sylfaen" panose="010A0502050306030303" pitchFamily="18" charset="0"/>
              </a:rPr>
              <a:t>დადგენილების</a:t>
            </a:r>
            <a:r>
              <a:rPr lang="en-US" sz="1700" dirty="0">
                <a:latin typeface="Sylfaen" panose="010A0502050306030303" pitchFamily="18" charset="0"/>
              </a:rPr>
              <a:t> </a:t>
            </a:r>
            <a:r>
              <a:rPr lang="en-US" sz="1700" dirty="0" err="1">
                <a:latin typeface="Sylfaen" panose="010A0502050306030303" pitchFamily="18" charset="0"/>
              </a:rPr>
              <a:t>ფარგლებში</a:t>
            </a:r>
            <a:r>
              <a:rPr lang="en-US" sz="1700" dirty="0">
                <a:latin typeface="Sylfaen" panose="010A0502050306030303" pitchFamily="18" charset="0"/>
              </a:rPr>
              <a:t> </a:t>
            </a:r>
            <a:r>
              <a:rPr lang="ka-GE" sz="1700" dirty="0"/>
              <a:t>809 019</a:t>
            </a:r>
            <a:r>
              <a:rPr lang="en-US" sz="1700" dirty="0" smtClean="0">
                <a:latin typeface="Sylfaen" panose="010A0502050306030303" pitchFamily="18" charset="0"/>
              </a:rPr>
              <a:t>.</a:t>
            </a:r>
            <a:endParaRPr lang="ka-GE" sz="1700" dirty="0">
              <a:latin typeface="Sylfaen" panose="010A0502050306030303" pitchFamily="18" charset="0"/>
            </a:endParaRPr>
          </a:p>
          <a:p>
            <a:pPr marL="365760" lvl="1" indent="-256032">
              <a:spcBef>
                <a:spcPts val="600"/>
              </a:spcBef>
              <a:spcAft>
                <a:spcPts val="600"/>
              </a:spcAft>
              <a:buClr>
                <a:schemeClr val="accent1">
                  <a:lumMod val="50000"/>
                </a:schemeClr>
              </a:buClr>
              <a:buSzPct val="120000"/>
              <a:buFont typeface="Wingdings" panose="05000000000000000000" pitchFamily="2" charset="2"/>
              <a:buChar char="Ø"/>
            </a:pPr>
            <a:r>
              <a:rPr lang="en-US" sz="1700" dirty="0" err="1">
                <a:latin typeface="Sylfaen" panose="010A0502050306030303" pitchFamily="18" charset="0"/>
              </a:rPr>
              <a:t>კერძო</a:t>
            </a:r>
            <a:r>
              <a:rPr lang="en-US" sz="1700" dirty="0">
                <a:latin typeface="Sylfaen" panose="010A0502050306030303" pitchFamily="18" charset="0"/>
              </a:rPr>
              <a:t> </a:t>
            </a:r>
            <a:r>
              <a:rPr lang="en-US" sz="1700" dirty="0" err="1">
                <a:latin typeface="Sylfaen" panose="010A0502050306030303" pitchFamily="18" charset="0"/>
              </a:rPr>
              <a:t>და</a:t>
            </a:r>
            <a:r>
              <a:rPr lang="en-US" sz="1700" dirty="0">
                <a:latin typeface="Sylfaen" panose="010A0502050306030303" pitchFamily="18" charset="0"/>
              </a:rPr>
              <a:t> </a:t>
            </a:r>
            <a:r>
              <a:rPr lang="en-US" sz="1700" dirty="0" err="1">
                <a:latin typeface="Sylfaen" panose="010A0502050306030303" pitchFamily="18" charset="0"/>
              </a:rPr>
              <a:t>კორპორატიული</a:t>
            </a:r>
            <a:r>
              <a:rPr lang="en-US" sz="1700" dirty="0">
                <a:latin typeface="Sylfaen" panose="010A0502050306030303" pitchFamily="18" charset="0"/>
              </a:rPr>
              <a:t> </a:t>
            </a:r>
            <a:r>
              <a:rPr lang="en-US" sz="1700" dirty="0" err="1">
                <a:latin typeface="Sylfaen" panose="010A0502050306030303" pitchFamily="18" charset="0"/>
              </a:rPr>
              <a:t>დაზღვევით</a:t>
            </a:r>
            <a:r>
              <a:rPr lang="en-US" sz="1700" dirty="0">
                <a:latin typeface="Sylfaen" panose="010A0502050306030303" pitchFamily="18" charset="0"/>
              </a:rPr>
              <a:t> </a:t>
            </a:r>
            <a:r>
              <a:rPr lang="en-US" sz="1700" dirty="0" err="1">
                <a:latin typeface="Sylfaen" panose="010A0502050306030303" pitchFamily="18" charset="0"/>
              </a:rPr>
              <a:t>სარგებლობდა</a:t>
            </a:r>
            <a:r>
              <a:rPr lang="en-US" sz="1700" dirty="0">
                <a:latin typeface="Sylfaen" panose="010A0502050306030303" pitchFamily="18" charset="0"/>
              </a:rPr>
              <a:t> </a:t>
            </a:r>
            <a:r>
              <a:rPr lang="en-US" sz="1700" dirty="0"/>
              <a:t>362 663 </a:t>
            </a:r>
            <a:r>
              <a:rPr lang="en-US" sz="1700" dirty="0" err="1" smtClean="0">
                <a:latin typeface="Sylfaen" panose="010A0502050306030303" pitchFamily="18" charset="0"/>
              </a:rPr>
              <a:t>პირი</a:t>
            </a:r>
            <a:r>
              <a:rPr lang="en-US" sz="1700" dirty="0" smtClean="0">
                <a:latin typeface="Sylfaen" panose="010A0502050306030303" pitchFamily="18" charset="0"/>
              </a:rPr>
              <a:t>.</a:t>
            </a:r>
          </a:p>
          <a:p>
            <a:pPr marL="109728" lvl="1" indent="0" algn="ctr">
              <a:spcBef>
                <a:spcPts val="600"/>
              </a:spcBef>
              <a:spcAft>
                <a:spcPts val="600"/>
              </a:spcAft>
              <a:buClr>
                <a:schemeClr val="accent1">
                  <a:lumMod val="50000"/>
                </a:schemeClr>
              </a:buClr>
              <a:buSzPct val="120000"/>
              <a:buNone/>
            </a:pPr>
            <a:r>
              <a:rPr lang="en-US" sz="1700" b="1" dirty="0" err="1" smtClean="0">
                <a:latin typeface="Sylfaen" panose="010A0502050306030303" pitchFamily="18" charset="0"/>
              </a:rPr>
              <a:t>სულ</a:t>
            </a:r>
            <a:r>
              <a:rPr lang="en-US" sz="1700" b="1" dirty="0" smtClean="0">
                <a:latin typeface="Sylfaen" panose="010A0502050306030303" pitchFamily="18" charset="0"/>
              </a:rPr>
              <a:t> </a:t>
            </a:r>
            <a:r>
              <a:rPr lang="en-US" sz="1700" b="1" dirty="0" err="1">
                <a:latin typeface="Sylfaen" panose="010A0502050306030303" pitchFamily="18" charset="0"/>
              </a:rPr>
              <a:t>საქართველოში</a:t>
            </a:r>
            <a:r>
              <a:rPr lang="en-US" sz="1700" b="1" dirty="0">
                <a:latin typeface="Sylfaen" panose="010A0502050306030303" pitchFamily="18" charset="0"/>
              </a:rPr>
              <a:t> </a:t>
            </a:r>
            <a:r>
              <a:rPr lang="en-US" sz="1700" b="1" dirty="0" err="1">
                <a:latin typeface="Sylfaen" panose="010A0502050306030303" pitchFamily="18" charset="0"/>
              </a:rPr>
              <a:t>სამედიცინო</a:t>
            </a:r>
            <a:r>
              <a:rPr lang="en-US" sz="1700" b="1" dirty="0">
                <a:latin typeface="Sylfaen" panose="010A0502050306030303" pitchFamily="18" charset="0"/>
              </a:rPr>
              <a:t> </a:t>
            </a:r>
            <a:r>
              <a:rPr lang="en-US" sz="1700" b="1" dirty="0" err="1">
                <a:latin typeface="Sylfaen" panose="010A0502050306030303" pitchFamily="18" charset="0"/>
              </a:rPr>
              <a:t>დაზღვევით</a:t>
            </a:r>
            <a:r>
              <a:rPr lang="en-US" sz="1700" b="1" dirty="0">
                <a:latin typeface="Sylfaen" panose="010A0502050306030303" pitchFamily="18" charset="0"/>
              </a:rPr>
              <a:t> </a:t>
            </a:r>
            <a:endParaRPr lang="en-US" sz="1700" b="1" dirty="0" smtClean="0">
              <a:latin typeface="Sylfaen" panose="010A0502050306030303" pitchFamily="18" charset="0"/>
            </a:endParaRPr>
          </a:p>
          <a:p>
            <a:pPr marL="109728" lvl="1" indent="0" algn="ctr">
              <a:spcBef>
                <a:spcPts val="600"/>
              </a:spcBef>
              <a:spcAft>
                <a:spcPts val="600"/>
              </a:spcAft>
              <a:buClr>
                <a:schemeClr val="accent1">
                  <a:lumMod val="50000"/>
                </a:schemeClr>
              </a:buClr>
              <a:buSzPct val="120000"/>
              <a:buNone/>
            </a:pPr>
            <a:r>
              <a:rPr lang="ka-GE" sz="1700" dirty="0"/>
              <a:t>2 020 170 </a:t>
            </a:r>
            <a:r>
              <a:rPr lang="en-US" sz="1700" dirty="0" smtClean="0"/>
              <a:t> </a:t>
            </a:r>
            <a:r>
              <a:rPr lang="en-US" sz="1700" b="1" dirty="0" err="1" smtClean="0">
                <a:latin typeface="Sylfaen" panose="010A0502050306030303" pitchFamily="18" charset="0"/>
              </a:rPr>
              <a:t>ადამიანი</a:t>
            </a:r>
            <a:r>
              <a:rPr lang="en-US" sz="1700" b="1" dirty="0" smtClean="0">
                <a:latin typeface="Sylfaen" panose="010A0502050306030303" pitchFamily="18" charset="0"/>
              </a:rPr>
              <a:t> </a:t>
            </a:r>
            <a:r>
              <a:rPr lang="en-US" sz="1700" b="1" dirty="0" err="1">
                <a:latin typeface="Sylfaen" panose="010A0502050306030303" pitchFamily="18" charset="0"/>
              </a:rPr>
              <a:t>იყო</a:t>
            </a:r>
            <a:r>
              <a:rPr lang="en-US" sz="1700" b="1" dirty="0">
                <a:latin typeface="Sylfaen" panose="010A0502050306030303" pitchFamily="18" charset="0"/>
              </a:rPr>
              <a:t> </a:t>
            </a:r>
            <a:r>
              <a:rPr lang="en-US" sz="1700" b="1" dirty="0" err="1">
                <a:latin typeface="Sylfaen" panose="010A0502050306030303" pitchFamily="18" charset="0"/>
              </a:rPr>
              <a:t>მოცული</a:t>
            </a:r>
            <a:r>
              <a:rPr lang="en-US" sz="1700" b="1" dirty="0">
                <a:latin typeface="Sylfaen" panose="010A0502050306030303" pitchFamily="18" charset="0"/>
              </a:rPr>
              <a:t>. </a:t>
            </a:r>
          </a:p>
          <a:p>
            <a:pPr marL="109728" indent="0">
              <a:spcBef>
                <a:spcPts val="600"/>
              </a:spcBef>
              <a:spcAft>
                <a:spcPts val="600"/>
              </a:spcAft>
              <a:buClr>
                <a:schemeClr val="accent1">
                  <a:lumMod val="50000"/>
                </a:schemeClr>
              </a:buClr>
              <a:buSzPct val="120000"/>
              <a:buNone/>
            </a:pPr>
            <a:endParaRPr lang="ka-GE" sz="2000" dirty="0" smtClean="0">
              <a:latin typeface="Sylfaen" panose="010A0502050306030303" pitchFamily="18" charset="0"/>
            </a:endParaRPr>
          </a:p>
        </p:txBody>
      </p:sp>
      <p:sp>
        <p:nvSpPr>
          <p:cNvPr id="2" name="Title 1"/>
          <p:cNvSpPr>
            <a:spLocks noGrp="1"/>
          </p:cNvSpPr>
          <p:nvPr>
            <p:ph type="title"/>
          </p:nvPr>
        </p:nvSpPr>
        <p:spPr>
          <a:xfrm>
            <a:off x="609600" y="304800"/>
            <a:ext cx="8229600" cy="778098"/>
          </a:xfrm>
        </p:spPr>
        <p:txBody>
          <a:bodyPr>
            <a:noAutofit/>
          </a:bodyPr>
          <a:lstStyle/>
          <a:p>
            <a:pPr algn="ctr"/>
            <a:r>
              <a:rPr lang="en-US" sz="2400" dirty="0" err="1" smtClean="0">
                <a:solidFill>
                  <a:schemeClr val="tx2">
                    <a:lumMod val="75000"/>
                  </a:schemeClr>
                </a:solidFill>
                <a:effectLst/>
              </a:rPr>
              <a:t>საყოველთაო</a:t>
            </a:r>
            <a:r>
              <a:rPr lang="en-US" sz="2400" dirty="0" smtClean="0">
                <a:solidFill>
                  <a:schemeClr val="tx2">
                    <a:lumMod val="75000"/>
                  </a:schemeClr>
                </a:solidFill>
                <a:effectLst/>
              </a:rPr>
              <a:t> </a:t>
            </a:r>
            <a:r>
              <a:rPr lang="en-US" sz="2400" dirty="0" err="1">
                <a:solidFill>
                  <a:schemeClr val="tx2">
                    <a:lumMod val="75000"/>
                  </a:schemeClr>
                </a:solidFill>
                <a:effectLst/>
              </a:rPr>
              <a:t>ჯანდაცვის</a:t>
            </a:r>
            <a:r>
              <a:rPr lang="en-US" sz="2400" dirty="0">
                <a:solidFill>
                  <a:schemeClr val="tx2">
                    <a:lumMod val="75000"/>
                  </a:schemeClr>
                </a:solidFill>
                <a:effectLst/>
              </a:rPr>
              <a:t> </a:t>
            </a:r>
            <a:r>
              <a:rPr lang="en-US" sz="2400" dirty="0" err="1" smtClean="0">
                <a:solidFill>
                  <a:schemeClr val="tx2">
                    <a:lumMod val="75000"/>
                  </a:schemeClr>
                </a:solidFill>
                <a:effectLst/>
              </a:rPr>
              <a:t>პროგრამა</a:t>
            </a:r>
            <a:r>
              <a:rPr lang="ka-GE" sz="2400" dirty="0" smtClean="0">
                <a:solidFill>
                  <a:schemeClr val="tx2">
                    <a:lumMod val="75000"/>
                  </a:schemeClr>
                </a:solidFill>
                <a:effectLst/>
              </a:rPr>
              <a:t> ამოქმედდა </a:t>
            </a:r>
            <a:br>
              <a:rPr lang="ka-GE" sz="2400" dirty="0" smtClean="0">
                <a:solidFill>
                  <a:schemeClr val="tx2">
                    <a:lumMod val="75000"/>
                  </a:schemeClr>
                </a:solidFill>
                <a:effectLst/>
              </a:rPr>
            </a:br>
            <a:r>
              <a:rPr lang="en-US" sz="2400" dirty="0" smtClean="0">
                <a:solidFill>
                  <a:schemeClr val="tx2">
                    <a:lumMod val="75000"/>
                  </a:schemeClr>
                </a:solidFill>
                <a:effectLst/>
              </a:rPr>
              <a:t>2013 </a:t>
            </a:r>
            <a:r>
              <a:rPr lang="en-US" sz="2400" dirty="0" err="1">
                <a:solidFill>
                  <a:schemeClr val="tx2">
                    <a:lumMod val="75000"/>
                  </a:schemeClr>
                </a:solidFill>
                <a:effectLst/>
              </a:rPr>
              <a:t>წლის</a:t>
            </a:r>
            <a:r>
              <a:rPr lang="en-US" sz="2400" dirty="0">
                <a:solidFill>
                  <a:schemeClr val="tx2">
                    <a:lumMod val="75000"/>
                  </a:schemeClr>
                </a:solidFill>
                <a:effectLst/>
              </a:rPr>
              <a:t> 28 </a:t>
            </a:r>
            <a:r>
              <a:rPr lang="en-US" sz="2400" dirty="0" err="1">
                <a:solidFill>
                  <a:schemeClr val="tx2">
                    <a:lumMod val="75000"/>
                  </a:schemeClr>
                </a:solidFill>
                <a:effectLst/>
              </a:rPr>
              <a:t>თებერვალს</a:t>
            </a:r>
            <a:r>
              <a:rPr lang="en-US" sz="2400" dirty="0">
                <a:solidFill>
                  <a:schemeClr val="tx2">
                    <a:lumMod val="75000"/>
                  </a:schemeClr>
                </a:solidFill>
                <a:effectLst/>
              </a:rPr>
              <a:t> </a:t>
            </a:r>
            <a:endParaRPr lang="en-US" sz="2400" dirty="0"/>
          </a:p>
        </p:txBody>
      </p:sp>
    </p:spTree>
    <p:extLst>
      <p:ext uri="{BB962C8B-B14F-4D97-AF65-F5344CB8AC3E}">
        <p14:creationId xmlns:p14="http://schemas.microsoft.com/office/powerpoint/2010/main" val="2444935970"/>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55000" lnSpcReduction="20000"/>
          </a:bodyPr>
          <a:lstStyle/>
          <a:p>
            <a:pPr marL="571500" lvl="0" indent="-457200" algn="just">
              <a:spcBef>
                <a:spcPts val="1200"/>
              </a:spcBef>
              <a:spcAft>
                <a:spcPts val="600"/>
              </a:spcAft>
              <a:buFont typeface="Wingdings" pitchFamily="2" charset="2"/>
              <a:buChar char="ü"/>
            </a:pPr>
            <a:r>
              <a:rPr lang="ka-GE" sz="2600" b="0" dirty="0"/>
              <a:t>პროგრამის ფარგლებში კარდიოქირურგიული (როგორც გეგმური, ისე გადაუდებელი) მომსახურების ანაზღაურება საბაზისო, ასაკობრივი და ვეტერანის პაკეტით მოსარგებლეებისათვის ხორციელდება განმახორციელებლის მიერ  ნოზოლოგიური ჯგუფების (დიაგნოზთან შეჭიდული მსგავსი სირთულის შინაარსობრივად ერთგვარი ინტერვენციების დაჯგუფება) და ტარიფის არეალებზე დაყრდნობით დადგენილი ტარიფების ფარგლებში; </a:t>
            </a:r>
            <a:endParaRPr lang="en-US" sz="2600" b="0" dirty="0"/>
          </a:p>
          <a:p>
            <a:pPr marL="571500" lvl="0" indent="-457200" algn="just">
              <a:spcBef>
                <a:spcPts val="1200"/>
              </a:spcBef>
              <a:spcAft>
                <a:spcPts val="600"/>
              </a:spcAft>
              <a:buFont typeface="Wingdings" pitchFamily="2" charset="2"/>
              <a:buChar char="ü"/>
            </a:pPr>
            <a:r>
              <a:rPr lang="ka-GE" sz="2600" b="0" dirty="0" smtClean="0"/>
              <a:t>2015 </a:t>
            </a:r>
            <a:r>
              <a:rPr lang="ka-GE" sz="2600" b="0" dirty="0"/>
              <a:t>წლის ნოემბრის თვიდან ასაკობრივი ჯგუფების პაკეტით მოსარგებლლებისათვის შეიცვალა მშობიარობა/საკეისრო კვეთის დაფინანსების პრინციპი და ისევე, როგორც პროგრამის სხვა პაკეტით მოსარგებლეთათვის განისაზღვრა შემდეგნაირად:  </a:t>
            </a:r>
            <a:r>
              <a:rPr lang="en-US" sz="2600" b="0" dirty="0" err="1"/>
              <a:t>მშობიარობა</a:t>
            </a:r>
            <a:r>
              <a:rPr lang="ka-GE" sz="2600" b="0" dirty="0"/>
              <a:t>: </a:t>
            </a:r>
            <a:r>
              <a:rPr lang="en-US" sz="2600" b="0" dirty="0" err="1"/>
              <a:t>ლიმიტი</a:t>
            </a:r>
            <a:r>
              <a:rPr lang="en-US" sz="2600" b="0" dirty="0"/>
              <a:t> </a:t>
            </a:r>
            <a:r>
              <a:rPr lang="ka-GE" sz="2600" b="0" dirty="0"/>
              <a:t>- </a:t>
            </a:r>
            <a:r>
              <a:rPr lang="en-US" sz="2600" b="0" dirty="0"/>
              <a:t>500 </a:t>
            </a:r>
            <a:r>
              <a:rPr lang="en-US" sz="2600" b="0" dirty="0" err="1"/>
              <a:t>ლარი</a:t>
            </a:r>
            <a:r>
              <a:rPr lang="ka-GE" sz="2600" b="0" dirty="0"/>
              <a:t>; საკეისრო კვეთა: ლიმიტი – 800 ლარი;. </a:t>
            </a:r>
            <a:endParaRPr lang="en-US" sz="2600" b="0" dirty="0"/>
          </a:p>
          <a:p>
            <a:pPr marL="571500" lvl="0" indent="-457200" algn="just">
              <a:spcBef>
                <a:spcPts val="1200"/>
              </a:spcBef>
              <a:spcAft>
                <a:spcPts val="600"/>
              </a:spcAft>
              <a:buFont typeface="Wingdings" pitchFamily="2" charset="2"/>
              <a:buChar char="ü"/>
            </a:pPr>
            <a:r>
              <a:rPr lang="ka-GE" sz="2600" b="0" dirty="0"/>
              <a:t>დაიხვეწა პროგრამული შემთხვევების მონიტორიგნგის განხორციელებისთვის შემთხვევების შერჩევის სისტემა, რომელიც დაფუძნებულია არსებული რისკების შეფასებასა და შერჩევის ობიექტურ კრიტერიუმებზე წინასწარ დადგენილი პრიორიტეტების </a:t>
            </a:r>
            <a:r>
              <a:rPr lang="ka-GE" sz="2600" b="0" dirty="0" smtClean="0"/>
              <a:t>ფარგლებში;</a:t>
            </a:r>
            <a:endParaRPr lang="en-US" sz="2600" b="0" dirty="0"/>
          </a:p>
          <a:p>
            <a:pPr marL="571500" lvl="0" indent="-457200" algn="just">
              <a:spcBef>
                <a:spcPts val="1200"/>
              </a:spcBef>
              <a:spcAft>
                <a:spcPts val="600"/>
              </a:spcAft>
              <a:buFont typeface="Wingdings" pitchFamily="2" charset="2"/>
              <a:buChar char="ü"/>
            </a:pPr>
            <a:r>
              <a:rPr lang="ka-GE" sz="2600" b="0" dirty="0"/>
              <a:t>დამტკიცდა საყოველთაო ჯანმრთელობის დაცვის პროგრამის ადმინისტრირების წესი, სადაც დეტალურადაა განსაზღვრული ძირითადი სამოქმედო საკანონმდებლო </a:t>
            </a:r>
            <a:r>
              <a:rPr lang="ka-GE" sz="2600" b="0" dirty="0" smtClean="0"/>
              <a:t>ნორმები;</a:t>
            </a:r>
            <a:endParaRPr lang="en-US" sz="2600" b="0" dirty="0"/>
          </a:p>
          <a:p>
            <a:pPr marL="571500" lvl="0" indent="-457200" algn="just">
              <a:spcBef>
                <a:spcPts val="1200"/>
              </a:spcBef>
              <a:spcAft>
                <a:spcPts val="600"/>
              </a:spcAft>
              <a:buFont typeface="Wingdings" pitchFamily="2" charset="2"/>
              <a:buChar char="ü"/>
            </a:pPr>
            <a:r>
              <a:rPr lang="ka-GE" sz="2600" b="0" dirty="0"/>
              <a:t>სსიპ სოციალური მომსახურების სააგენტოს კონტროლის დეპარტამენტს „საყოველთაო ჯანდაცვაზე გადასვლის მიზნით გასატარებელ ზოგიერთ ღონისძიებათა შესახებ“ საქართველოს მთავრობის 2013 წლის 21 თებერვლის N36 დადგენილებაში შესაბამისი ცვლილებების საფუძველზე დაეკისრა </a:t>
            </a:r>
            <a:r>
              <a:rPr lang="en-US" sz="2600" b="0" dirty="0" err="1"/>
              <a:t>პროგრამით</a:t>
            </a:r>
            <a:r>
              <a:rPr lang="en-US" sz="2600" b="0" dirty="0"/>
              <a:t> </a:t>
            </a:r>
            <a:r>
              <a:rPr lang="en-US" sz="2600" b="0" dirty="0" err="1"/>
              <a:t>განსაზღვრული</a:t>
            </a:r>
            <a:r>
              <a:rPr lang="en-US" sz="2600" b="0" dirty="0"/>
              <a:t> </a:t>
            </a:r>
            <a:r>
              <a:rPr lang="en-US" sz="2600" b="0" dirty="0" err="1"/>
              <a:t>პირობების</a:t>
            </a:r>
            <a:r>
              <a:rPr lang="en-US" sz="2600" b="0" dirty="0"/>
              <a:t> </a:t>
            </a:r>
            <a:r>
              <a:rPr lang="en-US" sz="2600" b="0" dirty="0" err="1"/>
              <a:t>შესრულების</a:t>
            </a:r>
            <a:r>
              <a:rPr lang="en-US" sz="2600" b="0" dirty="0"/>
              <a:t> </a:t>
            </a:r>
            <a:r>
              <a:rPr lang="en-US" sz="2600" b="0" dirty="0" err="1"/>
              <a:t>კონტროლი</a:t>
            </a:r>
            <a:r>
              <a:rPr lang="en-US" sz="2600" b="0" dirty="0"/>
              <a:t> </a:t>
            </a:r>
            <a:r>
              <a:rPr lang="en-US" sz="2600" b="0" dirty="0" err="1"/>
              <a:t>შერჩევითი</a:t>
            </a:r>
            <a:r>
              <a:rPr lang="en-US" sz="2600" b="0" dirty="0"/>
              <a:t> </a:t>
            </a:r>
            <a:r>
              <a:rPr lang="en-US" sz="2600" b="0" dirty="0" err="1"/>
              <a:t>შემოწმების</a:t>
            </a:r>
            <a:r>
              <a:rPr lang="en-US" sz="2600" b="0" dirty="0"/>
              <a:t> </a:t>
            </a:r>
            <a:r>
              <a:rPr lang="en-US" sz="2600" b="0" dirty="0" err="1"/>
              <a:t>გზით</a:t>
            </a:r>
            <a:r>
              <a:rPr lang="en-US" sz="2600" b="0" dirty="0"/>
              <a:t>, </a:t>
            </a:r>
            <a:r>
              <a:rPr lang="en-US" sz="2600" b="0" dirty="0" err="1"/>
              <a:t>ზედამხედველობის</a:t>
            </a:r>
            <a:r>
              <a:rPr lang="en-US" sz="2600" b="0" dirty="0"/>
              <a:t> </a:t>
            </a:r>
            <a:r>
              <a:rPr lang="en-US" sz="2600" b="0" dirty="0" err="1"/>
              <a:t>ნებისმიერ</a:t>
            </a:r>
            <a:r>
              <a:rPr lang="en-US" sz="2600" b="0" dirty="0"/>
              <a:t> </a:t>
            </a:r>
            <a:r>
              <a:rPr lang="en-US" sz="2600" b="0" dirty="0" err="1"/>
              <a:t>ეტაპზე</a:t>
            </a:r>
            <a:r>
              <a:rPr lang="en-US" sz="2600" b="0" dirty="0"/>
              <a:t>. </a:t>
            </a:r>
          </a:p>
          <a:p>
            <a:pPr algn="just">
              <a:spcBef>
                <a:spcPts val="1200"/>
              </a:spcBef>
            </a:pPr>
            <a:endParaRPr lang="en-US" dirty="0"/>
          </a:p>
        </p:txBody>
      </p:sp>
      <p:sp>
        <p:nvSpPr>
          <p:cNvPr id="4" name="Title 1"/>
          <p:cNvSpPr>
            <a:spLocks noGrp="1"/>
          </p:cNvSpPr>
          <p:nvPr>
            <p:ph type="title"/>
          </p:nvPr>
        </p:nvSpPr>
        <p:spPr>
          <a:xfrm>
            <a:off x="609600" y="457200"/>
            <a:ext cx="8305800" cy="685800"/>
          </a:xfrm>
        </p:spPr>
        <p:txBody>
          <a:bodyPr>
            <a:noAutofit/>
          </a:bodyPr>
          <a:lstStyle/>
          <a:p>
            <a:pPr algn="l"/>
            <a:r>
              <a:rPr lang="ka-GE" sz="1600" dirty="0">
                <a:effectLst/>
              </a:rPr>
              <a:t>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a:t>
            </a:r>
            <a:r>
              <a:rPr lang="ka-GE" sz="1600" dirty="0" smtClean="0">
                <a:effectLst/>
              </a:rPr>
              <a:t>განხორციელებული </a:t>
            </a:r>
            <a:r>
              <a:rPr lang="ka-GE" sz="1600" dirty="0">
                <a:effectLst/>
              </a:rPr>
              <a:t>ღონისძიებები:</a:t>
            </a:r>
            <a:r>
              <a:rPr lang="en-US" sz="1600" dirty="0">
                <a:effectLst/>
              </a:rPr>
              <a:t/>
            </a:r>
            <a:br>
              <a:rPr lang="en-US" sz="1600" dirty="0">
                <a:effectLst/>
              </a:rPr>
            </a:br>
            <a:endParaRPr lang="en-US" sz="1600" dirty="0"/>
          </a:p>
        </p:txBody>
      </p:sp>
    </p:spTree>
    <p:extLst>
      <p:ext uri="{BB962C8B-B14F-4D97-AF65-F5344CB8AC3E}">
        <p14:creationId xmlns:p14="http://schemas.microsoft.com/office/powerpoint/2010/main" val="3076622727"/>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763000" cy="5440363"/>
          </a:xfrm>
        </p:spPr>
        <p:txBody>
          <a:bodyPr>
            <a:normAutofit fontScale="92500" lnSpcReduction="20000"/>
          </a:bodyPr>
          <a:lstStyle/>
          <a:p>
            <a:pPr marL="0" indent="0" algn="just">
              <a:buNone/>
            </a:pPr>
            <a:endParaRPr lang="ka-GE" sz="1300" b="0" dirty="0" smtClean="0"/>
          </a:p>
          <a:p>
            <a:pPr marL="0" indent="0" algn="just">
              <a:buNone/>
            </a:pPr>
            <a:r>
              <a:rPr lang="ka-GE" sz="1300" b="0" dirty="0" smtClean="0"/>
              <a:t>მოსარგებლეთა </a:t>
            </a:r>
            <a:r>
              <a:rPr lang="ka-GE" sz="1300" b="0" dirty="0"/>
              <a:t>რაოდენობის, თავისუფალი არჩევანის, ხარისხიანი სერვისების რაოდენობის ზრდის, </a:t>
            </a:r>
            <a:r>
              <a:rPr lang="ka-GE" sz="1300" b="0" dirty="0" smtClean="0"/>
              <a:t>ეროვნული ვალუტის </a:t>
            </a:r>
            <a:r>
              <a:rPr lang="ka-GE" sz="1300" b="0" dirty="0"/>
              <a:t>კურსის </a:t>
            </a:r>
            <a:r>
              <a:rPr lang="ka-GE" sz="1300" b="0" dirty="0" smtClean="0"/>
              <a:t>რყევების პირობებში </a:t>
            </a:r>
            <a:r>
              <a:rPr lang="ka-GE" sz="1300" dirty="0"/>
              <a:t>ბოლო ერთი წელია ხარჯი ერთ სულზე საშუალოდ 14–15 ლარს არ აღემატება</a:t>
            </a:r>
            <a:r>
              <a:rPr lang="ka-GE" sz="1300" b="0" dirty="0"/>
              <a:t>, ასევე მცირედ მერყეობს ხარჯი ერთ შემთხვევაზე როგორც ერთიანად, ასევე ცალ-ცალკე თითოეული კომპონენტის ფარგლებში.</a:t>
            </a:r>
            <a:endParaRPr lang="en-US" sz="1300" b="0" dirty="0"/>
          </a:p>
          <a:p>
            <a:pPr marL="0" indent="0" algn="just">
              <a:lnSpc>
                <a:spcPct val="150000"/>
              </a:lnSpc>
              <a:buNone/>
            </a:pPr>
            <a:r>
              <a:rPr lang="ka-GE" sz="1400" dirty="0"/>
              <a:t>პროგრამის ადმინისტრირების შემდგომი სრულყოფისა და ხარჯთეფექტიანობის ამაღლების მიზნით, პროგრამის ფარგლებში მიმდინარე წელს განხორციელდა რიგი ცვლილებები:</a:t>
            </a:r>
            <a:endParaRPr lang="en-US" sz="1400" dirty="0"/>
          </a:p>
          <a:p>
            <a:pPr lvl="0" algn="just">
              <a:lnSpc>
                <a:spcPct val="150000"/>
              </a:lnSpc>
            </a:pPr>
            <a:r>
              <a:rPr lang="ka-GE" sz="1400" b="0" dirty="0"/>
              <a:t>ზოგიერთ დიდ  ქალაქში (ქ. თბილისში, ქ. ქუთაისში, ქ. ბათუმში) გეგმური ამბულატორიის კომპონენტში მიმწოდებელთათვის განისაზღვრა პროგრამაში მონაწილეობის გარკვეული კრიტერიუმები (გეგმური ამბულატორიული მომსახურების მიმწოდებელს უფლება ექნება გადაუდებელი ამბულატორიული მომსახურების კომპონენტის ფარგლებში მომსახურება გაწიოს მხოლოდ გარკვეული  მცირე ქირურგიული ოპერაციებისა და მანიპულაციების შესაბამისად, რაც შეამცირებს არაკვალიფიციური და არასრული სერვისების მიწოდებას ზემოაღნიშნული კომპონენტის ფარგლებში). </a:t>
            </a:r>
            <a:endParaRPr lang="en-US" sz="1400" b="0" dirty="0"/>
          </a:p>
          <a:p>
            <a:pPr lvl="0" algn="just">
              <a:lnSpc>
                <a:spcPct val="150000"/>
              </a:lnSpc>
            </a:pPr>
            <a:r>
              <a:rPr lang="ka-GE" sz="1400" b="0" dirty="0"/>
              <a:t>პროგრამის ფარგლებში სხვადასხვა კატეგორიის ბენეფიციარებისთვის  უნიფიცირდა გეგმური ამბულატორიული მომსახურების მოცულობა;</a:t>
            </a:r>
            <a:endParaRPr lang="en-US" sz="1400" b="0" dirty="0"/>
          </a:p>
          <a:p>
            <a:pPr lvl="0" algn="just">
              <a:lnSpc>
                <a:spcPct val="150000"/>
              </a:lnSpc>
            </a:pPr>
            <a:r>
              <a:rPr lang="ka-GE" sz="1400" b="0" dirty="0"/>
              <a:t>მოხდა გადაუდებელი ამბულატორიული მდგომარეობების ნუსხის ოპტიმიზაცია;</a:t>
            </a:r>
            <a:endParaRPr lang="en-US" sz="1400" b="0" dirty="0"/>
          </a:p>
          <a:p>
            <a:pPr lvl="0" algn="just">
              <a:lnSpc>
                <a:spcPct val="150000"/>
              </a:lnSpc>
            </a:pPr>
            <a:r>
              <a:rPr lang="ka-GE" sz="1400" b="0" dirty="0"/>
              <a:t>„საყოველთაო ჯანმრთელობის დაცვის სახელმწიფო პროგრამის“ მოსარგებლეებს უფლება მიეცათ უარი თქვან პროგრამულ მომსახურებაზე. შესაბამისად, გაიწერა მოსარგებლეების სიიდან მათი ამოღების და შემდგომში ჩართვის </a:t>
            </a:r>
            <a:r>
              <a:rPr lang="ka-GE" sz="1400" b="0" dirty="0" smtClean="0"/>
              <a:t>წესი;</a:t>
            </a:r>
            <a:endParaRPr lang="en-US" sz="1400" b="0" dirty="0"/>
          </a:p>
          <a:p>
            <a:pPr lvl="0" algn="just">
              <a:lnSpc>
                <a:spcPct val="150000"/>
              </a:lnSpc>
            </a:pPr>
            <a:r>
              <a:rPr lang="ka-GE" sz="1400" b="0" dirty="0" smtClean="0"/>
              <a:t>განხორციელდა </a:t>
            </a:r>
            <a:r>
              <a:rPr lang="ka-GE" sz="1400" b="0" dirty="0"/>
              <a:t>ცვლილებები, რომელიც მიზნად ისახავს მიმწოდებლის პასუხისმგებლობის </a:t>
            </a:r>
            <a:r>
              <a:rPr lang="ka-GE" sz="1400" b="0" dirty="0" smtClean="0"/>
              <a:t>ამაღლებასა </a:t>
            </a:r>
            <a:r>
              <a:rPr lang="ka-GE" sz="1400" b="0" dirty="0"/>
              <a:t>და მის მიმართ გამოყენებული საჯარიმო სანქციების სამართლიან და ეფექტურ მართვას. </a:t>
            </a:r>
            <a:endParaRPr lang="en-US" sz="1400" b="0" dirty="0"/>
          </a:p>
          <a:p>
            <a:pPr algn="just"/>
            <a:endParaRPr lang="en-US" sz="1400" b="0" dirty="0"/>
          </a:p>
        </p:txBody>
      </p:sp>
      <p:sp>
        <p:nvSpPr>
          <p:cNvPr id="2" name="TextBox 1"/>
          <p:cNvSpPr txBox="1"/>
          <p:nvPr/>
        </p:nvSpPr>
        <p:spPr>
          <a:xfrm>
            <a:off x="1524000" y="419100"/>
            <a:ext cx="6172200" cy="381000"/>
          </a:xfrm>
          <a:prstGeom prst="rect">
            <a:avLst/>
          </a:prstGeom>
          <a:noFill/>
        </p:spPr>
        <p:txBody>
          <a:bodyPr wrap="square" rtlCol="0">
            <a:spAutoFit/>
          </a:bodyPr>
          <a:lstStyle/>
          <a:p>
            <a:r>
              <a:rPr lang="ka-GE" dirty="0" smtClean="0"/>
              <a:t>ძირითადი ტენდენციები და ცვლილებები</a:t>
            </a:r>
            <a:endParaRPr lang="en-US" dirty="0"/>
          </a:p>
        </p:txBody>
      </p:sp>
    </p:spTree>
    <p:extLst>
      <p:ext uri="{BB962C8B-B14F-4D97-AF65-F5344CB8AC3E}">
        <p14:creationId xmlns:p14="http://schemas.microsoft.com/office/powerpoint/2010/main" val="2594255203"/>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85800" y="457200"/>
            <a:ext cx="8229600" cy="1139825"/>
          </a:xfrm>
        </p:spPr>
        <p:txBody>
          <a:bodyPr rtlCol="0">
            <a:normAutofit/>
          </a:bodyPr>
          <a:lstStyle/>
          <a:p>
            <a:pPr algn="ctr" fontAlgn="auto">
              <a:spcAft>
                <a:spcPts val="0"/>
              </a:spcAft>
              <a:defRPr/>
            </a:pPr>
            <a:r>
              <a:rPr lang="ka-GE" sz="3200" b="1" dirty="0" smtClean="0">
                <a:solidFill>
                  <a:schemeClr val="accent2">
                    <a:lumMod val="75000"/>
                  </a:schemeClr>
                </a:solidFill>
              </a:rPr>
              <a:t>ჯანდაცვაზე მთლიანი დანახარჯების სტრუქტურა</a:t>
            </a:r>
            <a:endParaRPr lang="ru-RU" sz="3200" b="1" dirty="0" smtClean="0">
              <a:solidFill>
                <a:schemeClr val="accent2">
                  <a:lumMod val="75000"/>
                </a:schemeClr>
              </a:solidFill>
            </a:endParaRPr>
          </a:p>
        </p:txBody>
      </p:sp>
      <p:graphicFrame>
        <p:nvGraphicFramePr>
          <p:cNvPr id="9" name="Chart Placeholder 8"/>
          <p:cNvGraphicFramePr>
            <a:graphicFrameLocks noGrp="1"/>
          </p:cNvGraphicFramePr>
          <p:nvPr>
            <p:ph type="chart" idx="1"/>
            <p:extLst>
              <p:ext uri="{D42A27DB-BD31-4B8C-83A1-F6EECF244321}">
                <p14:modId xmlns:p14="http://schemas.microsoft.com/office/powerpoint/2010/main" val="56454198"/>
              </p:ext>
            </p:extLst>
          </p:nvPr>
        </p:nvGraphicFramePr>
        <p:xfrm>
          <a:off x="381000" y="1828800"/>
          <a:ext cx="8229600" cy="4530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435309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rtlCol="0">
            <a:normAutofit/>
          </a:bodyPr>
          <a:lstStyle/>
          <a:p>
            <a:pPr eaLnBrk="1" hangingPunct="1">
              <a:defRPr/>
            </a:pPr>
            <a:r>
              <a:rPr lang="ka-GE" sz="2400" b="1" dirty="0" smtClean="0">
                <a:effectLst>
                  <a:outerShdw blurRad="38100" dist="38100" dir="2700000" algn="tl">
                    <a:srgbClr val="000000">
                      <a:alpha val="43137"/>
                    </a:srgbClr>
                  </a:outerShdw>
                </a:effectLst>
                <a:latin typeface="Arial" pitchFamily="34" charset="0"/>
                <a:cs typeface="Arial" pitchFamily="34" charset="0"/>
              </a:rPr>
              <a:t>გატარებული რეფორმების ხარჯთეფექტიანობა</a:t>
            </a:r>
            <a:endParaRPr lang="en-GB" sz="2400" b="1" dirty="0">
              <a:effectLst>
                <a:outerShdw blurRad="38100" dist="38100" dir="2700000" algn="tl">
                  <a:srgbClr val="000000">
                    <a:alpha val="43137"/>
                  </a:srgbClr>
                </a:outerShdw>
              </a:effectLst>
              <a:cs typeface="Arial"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757779806"/>
              </p:ext>
            </p:extLst>
          </p:nvPr>
        </p:nvGraphicFramePr>
        <p:xfrm>
          <a:off x="1265920" y="1679377"/>
          <a:ext cx="6840760" cy="209756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0" y="6581775"/>
            <a:ext cx="2232025" cy="276225"/>
          </a:xfrm>
          <a:prstGeom prst="rect">
            <a:avLst/>
          </a:prstGeom>
          <a:noFill/>
        </p:spPr>
        <p:txBody>
          <a:bodyPr>
            <a:spAutoFit/>
          </a:bodyPr>
          <a:lstStyle/>
          <a:p>
            <a:pPr fontAlgn="auto">
              <a:spcBef>
                <a:spcPts val="0"/>
              </a:spcBef>
              <a:spcAft>
                <a:spcPts val="0"/>
              </a:spcAft>
              <a:defRPr/>
            </a:pPr>
            <a:r>
              <a:rPr lang="en-GB" sz="1200" dirty="0">
                <a:solidFill>
                  <a:schemeClr val="tx1">
                    <a:lumMod val="50000"/>
                    <a:lumOff val="50000"/>
                  </a:schemeClr>
                </a:solidFill>
                <a:latin typeface="Arial" panose="020B0604020202020204" pitchFamily="34" charset="0"/>
                <a:cs typeface="Arial" panose="020B0604020202020204" pitchFamily="34" charset="0"/>
              </a:rPr>
              <a:t>Source: MOLHSA data</a:t>
            </a:r>
          </a:p>
        </p:txBody>
      </p:sp>
      <p:sp>
        <p:nvSpPr>
          <p:cNvPr id="9" name="TextBox 8"/>
          <p:cNvSpPr txBox="1"/>
          <p:nvPr/>
        </p:nvSpPr>
        <p:spPr>
          <a:xfrm>
            <a:off x="904875" y="1371600"/>
            <a:ext cx="8001000" cy="307777"/>
          </a:xfrm>
          <a:prstGeom prst="rect">
            <a:avLst/>
          </a:prstGeom>
          <a:noFill/>
        </p:spPr>
        <p:txBody>
          <a:bodyPr wrap="square">
            <a:spAutoFit/>
          </a:bodyPr>
          <a:lstStyle/>
          <a:p>
            <a:pPr algn="ctr" fontAlgn="auto">
              <a:spcBef>
                <a:spcPts val="0"/>
              </a:spcBef>
              <a:spcAft>
                <a:spcPts val="0"/>
              </a:spcAft>
              <a:defRPr/>
            </a:pPr>
            <a:r>
              <a:rPr lang="ka-GE" sz="1400" dirty="0" smtClean="0">
                <a:solidFill>
                  <a:schemeClr val="tx2">
                    <a:lumMod val="75000"/>
                  </a:schemeClr>
                </a:solidFill>
                <a:latin typeface="+mn-lt"/>
                <a:cs typeface="+mn-cs"/>
              </a:rPr>
              <a:t>მოსახლეობის მოცვისა </a:t>
            </a:r>
            <a:r>
              <a:rPr lang="ka-GE" sz="1400" dirty="0">
                <a:solidFill>
                  <a:schemeClr val="tx2">
                    <a:lumMod val="75000"/>
                  </a:schemeClr>
                </a:solidFill>
                <a:latin typeface="+mn-lt"/>
                <a:cs typeface="+mn-cs"/>
              </a:rPr>
              <a:t>და </a:t>
            </a:r>
            <a:r>
              <a:rPr lang="ka-GE" sz="1400" dirty="0" smtClean="0">
                <a:solidFill>
                  <a:schemeClr val="tx2">
                    <a:lumMod val="75000"/>
                  </a:schemeClr>
                </a:solidFill>
                <a:latin typeface="+mn-lt"/>
                <a:cs typeface="+mn-cs"/>
              </a:rPr>
              <a:t>ჯანდაცვაზე დანახარჯების ზრდა </a:t>
            </a:r>
            <a:r>
              <a:rPr lang="en-GB" sz="1400" dirty="0">
                <a:solidFill>
                  <a:schemeClr val="tx2">
                    <a:lumMod val="75000"/>
                  </a:schemeClr>
                </a:solidFill>
                <a:latin typeface="+mn-lt"/>
                <a:cs typeface="Arial" panose="020B0604020202020204" pitchFamily="34" charset="0"/>
              </a:rPr>
              <a:t>(%) </a:t>
            </a:r>
            <a:r>
              <a:rPr lang="ka-GE" sz="1400" dirty="0">
                <a:solidFill>
                  <a:schemeClr val="tx2">
                    <a:lumMod val="75000"/>
                  </a:schemeClr>
                </a:solidFill>
                <a:latin typeface="+mn-lt"/>
                <a:cs typeface="+mn-cs"/>
              </a:rPr>
              <a:t>2012 და 2014 წლებს შორის</a:t>
            </a:r>
            <a:endParaRPr lang="en-GB" sz="1400" dirty="0">
              <a:solidFill>
                <a:schemeClr val="tx2">
                  <a:lumMod val="75000"/>
                </a:schemeClr>
              </a:solidFill>
              <a:latin typeface="+mn-lt"/>
              <a:cs typeface="Arial" panose="020B0604020202020204" pitchFamily="34" charset="0"/>
            </a:endParaRPr>
          </a:p>
        </p:txBody>
      </p:sp>
      <p:sp>
        <p:nvSpPr>
          <p:cNvPr id="6" name="TextBox 5"/>
          <p:cNvSpPr txBox="1"/>
          <p:nvPr/>
        </p:nvSpPr>
        <p:spPr>
          <a:xfrm>
            <a:off x="533400" y="5791200"/>
            <a:ext cx="7857920" cy="369332"/>
          </a:xfrm>
          <a:prstGeom prst="rect">
            <a:avLst/>
          </a:prstGeom>
          <a:noFill/>
        </p:spPr>
        <p:txBody>
          <a:bodyPr wrap="none" rtlCol="0">
            <a:spAutoFit/>
          </a:bodyPr>
          <a:lstStyle/>
          <a:p>
            <a:pPr algn="r"/>
            <a:r>
              <a:rPr lang="en-GB" dirty="0">
                <a:solidFill>
                  <a:srgbClr val="006666"/>
                </a:solidFill>
              </a:rPr>
              <a:t>Sarah </a:t>
            </a:r>
            <a:r>
              <a:rPr lang="en-GB" dirty="0" smtClean="0">
                <a:solidFill>
                  <a:srgbClr val="006666"/>
                </a:solidFill>
              </a:rPr>
              <a:t>Thomson</a:t>
            </a:r>
            <a:r>
              <a:rPr lang="ka-GE" dirty="0" smtClean="0">
                <a:solidFill>
                  <a:srgbClr val="006666"/>
                </a:solidFill>
              </a:rPr>
              <a:t>, </a:t>
            </a:r>
            <a:r>
              <a:rPr lang="en-GB" dirty="0">
                <a:solidFill>
                  <a:srgbClr val="006666"/>
                </a:solidFill>
              </a:rPr>
              <a:t>WHO  Barcelona Office for Health Systems Strengthening</a:t>
            </a:r>
            <a:endParaRPr lang="en-US" dirty="0">
              <a:solidFill>
                <a:srgbClr val="006666"/>
              </a:solidFill>
            </a:endParaRPr>
          </a:p>
        </p:txBody>
      </p:sp>
      <p:sp>
        <p:nvSpPr>
          <p:cNvPr id="3" name="TextBox 2"/>
          <p:cNvSpPr txBox="1"/>
          <p:nvPr/>
        </p:nvSpPr>
        <p:spPr>
          <a:xfrm>
            <a:off x="1524000" y="3510974"/>
            <a:ext cx="3048000" cy="307777"/>
          </a:xfrm>
          <a:prstGeom prst="rect">
            <a:avLst/>
          </a:prstGeom>
          <a:solidFill>
            <a:schemeClr val="bg1"/>
          </a:solidFill>
        </p:spPr>
        <p:txBody>
          <a:bodyPr wrap="square" rtlCol="0">
            <a:spAutoFit/>
          </a:bodyPr>
          <a:lstStyle/>
          <a:p>
            <a:pPr algn="ctr"/>
            <a:r>
              <a:rPr lang="ka-GE" sz="1400" dirty="0" smtClean="0"/>
              <a:t>მოსახლეობის მოცვის ზრდა</a:t>
            </a:r>
            <a:endParaRPr lang="en-US" sz="1400" dirty="0"/>
          </a:p>
        </p:txBody>
      </p:sp>
      <p:sp>
        <p:nvSpPr>
          <p:cNvPr id="8" name="TextBox 7"/>
          <p:cNvSpPr txBox="1"/>
          <p:nvPr/>
        </p:nvSpPr>
        <p:spPr>
          <a:xfrm>
            <a:off x="4905375" y="3520498"/>
            <a:ext cx="2790825" cy="523220"/>
          </a:xfrm>
          <a:prstGeom prst="rect">
            <a:avLst/>
          </a:prstGeom>
          <a:solidFill>
            <a:schemeClr val="bg1"/>
          </a:solidFill>
        </p:spPr>
        <p:txBody>
          <a:bodyPr wrap="square" rtlCol="0">
            <a:spAutoFit/>
          </a:bodyPr>
          <a:lstStyle/>
          <a:p>
            <a:pPr algn="ctr"/>
            <a:r>
              <a:rPr lang="ka-GE" sz="1400" dirty="0" smtClean="0"/>
              <a:t>ჯანდაცვაზე სახელმწიფო დანახარჯების ზრდა</a:t>
            </a:r>
            <a:endParaRPr lang="en-US" sz="1400"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054830"/>
            <a:ext cx="8458200" cy="1736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9205955"/>
      </p:ext>
    </p:extLst>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686800" cy="1143000"/>
          </a:xfrm>
        </p:spPr>
        <p:txBody>
          <a:bodyPr>
            <a:normAutofit/>
          </a:bodyPr>
          <a:lstStyle/>
          <a:p>
            <a:r>
              <a:rPr lang="ka-GE" sz="2400" dirty="0"/>
              <a:t>თითოეულ </a:t>
            </a:r>
            <a:r>
              <a:rPr lang="ka-GE" sz="2400" dirty="0" smtClean="0"/>
              <a:t>შინამეურნეობაზე ჯანდაცვის სერვისებზე ჯიბიდან გადახდები წლის განმავლობაში, ლარი</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46508361"/>
              </p:ext>
            </p:extLst>
          </p:nvPr>
        </p:nvGraphicFramePr>
        <p:xfrm>
          <a:off x="609600" y="2362201"/>
          <a:ext cx="822960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314700"/>
            <a:ext cx="3711272" cy="369332"/>
          </a:xfrm>
          <a:prstGeom prst="rect">
            <a:avLst/>
          </a:prstGeom>
          <a:noFill/>
        </p:spPr>
        <p:txBody>
          <a:bodyPr wrap="none" rtlCol="0">
            <a:spAutoFit/>
          </a:bodyPr>
          <a:lstStyle/>
          <a:p>
            <a:r>
              <a:rPr lang="en-US" dirty="0" smtClean="0"/>
              <a:t>WHO, WB, USAID - HUES Survey</a:t>
            </a:r>
            <a:endParaRPr lang="en-US" dirty="0"/>
          </a:p>
        </p:txBody>
      </p:sp>
    </p:spTree>
    <p:extLst>
      <p:ext uri="{BB962C8B-B14F-4D97-AF65-F5344CB8AC3E}">
        <p14:creationId xmlns:p14="http://schemas.microsoft.com/office/powerpoint/2010/main" val="3867693434"/>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r>
              <a:rPr lang="ka-GE" sz="2800" b="1" dirty="0" smtClean="0"/>
              <a:t>ჯიბიდან გადახდების წილი </a:t>
            </a:r>
            <a:r>
              <a:rPr lang="en-US" sz="2800" b="1" dirty="0" smtClean="0"/>
              <a:t>(OOP) </a:t>
            </a:r>
            <a:r>
              <a:rPr lang="ka-GE" sz="2800" b="1" dirty="0" smtClean="0"/>
              <a:t>ჯანდაცვაზე მთლიანი დანახარჯებიდან</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890534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51139673"/>
      </p:ext>
    </p:extLst>
  </p:cSld>
  <p:clrMapOvr>
    <a:masterClrMapping/>
  </p:clrMapOvr>
  <p:transition spd="slow">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637896" cy="1143000"/>
          </a:xfrm>
        </p:spPr>
        <p:txBody>
          <a:bodyPr>
            <a:normAutofit/>
          </a:bodyPr>
          <a:lstStyle/>
          <a:p>
            <a:r>
              <a:rPr lang="ka-GE" sz="2800" dirty="0" smtClean="0"/>
              <a:t>ჰოსპიტალიზაცია და ამბულატორიული ვიზიტები</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4930950"/>
              </p:ext>
            </p:extLst>
          </p:nvPr>
        </p:nvGraphicFramePr>
        <p:xfrm>
          <a:off x="30707" y="2362200"/>
          <a:ext cx="40386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897534973"/>
              </p:ext>
            </p:extLst>
          </p:nvPr>
        </p:nvGraphicFramePr>
        <p:xfrm>
          <a:off x="4827896" y="2379976"/>
          <a:ext cx="4038600" cy="2590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4950430"/>
            <a:ext cx="3796232" cy="369332"/>
          </a:xfrm>
          <a:prstGeom prst="rect">
            <a:avLst/>
          </a:prstGeom>
          <a:noFill/>
        </p:spPr>
        <p:txBody>
          <a:bodyPr wrap="none" rtlCol="0">
            <a:spAutoFit/>
          </a:bodyPr>
          <a:lstStyle/>
          <a:p>
            <a:r>
              <a:rPr lang="ka-GE" dirty="0" smtClean="0"/>
              <a:t>ჰოსპიტალიზაცია 100 მოსახლეზე</a:t>
            </a:r>
            <a:endParaRPr lang="en-US" dirty="0"/>
          </a:p>
        </p:txBody>
      </p:sp>
      <p:sp>
        <p:nvSpPr>
          <p:cNvPr id="7" name="TextBox 6"/>
          <p:cNvSpPr txBox="1"/>
          <p:nvPr/>
        </p:nvSpPr>
        <p:spPr>
          <a:xfrm>
            <a:off x="5285096" y="4945460"/>
            <a:ext cx="3733800" cy="646331"/>
          </a:xfrm>
          <a:prstGeom prst="rect">
            <a:avLst/>
          </a:prstGeom>
          <a:noFill/>
        </p:spPr>
        <p:txBody>
          <a:bodyPr wrap="square" rtlCol="0">
            <a:spAutoFit/>
          </a:bodyPr>
          <a:lstStyle/>
          <a:p>
            <a:pPr algn="ctr"/>
            <a:r>
              <a:rPr lang="ka-GE" dirty="0" smtClean="0"/>
              <a:t>გეგმური ამბულატორიული ვიზიტები ერთ სულზე</a:t>
            </a:r>
            <a:endParaRPr lang="en-US" dirty="0"/>
          </a:p>
        </p:txBody>
      </p:sp>
      <p:sp>
        <p:nvSpPr>
          <p:cNvPr id="8" name="TextBox 7"/>
          <p:cNvSpPr txBox="1"/>
          <p:nvPr/>
        </p:nvSpPr>
        <p:spPr>
          <a:xfrm>
            <a:off x="134034" y="6444734"/>
            <a:ext cx="1326004" cy="369332"/>
          </a:xfrm>
          <a:prstGeom prst="rect">
            <a:avLst/>
          </a:prstGeom>
          <a:noFill/>
        </p:spPr>
        <p:txBody>
          <a:bodyPr wrap="none" rtlCol="0">
            <a:spAutoFit/>
          </a:bodyPr>
          <a:lstStyle/>
          <a:p>
            <a:r>
              <a:rPr lang="en-US" dirty="0" smtClean="0"/>
              <a:t>NCDC&amp;PH</a:t>
            </a:r>
            <a:endParaRPr lang="en-US" dirty="0"/>
          </a:p>
        </p:txBody>
      </p:sp>
    </p:spTree>
    <p:extLst>
      <p:ext uri="{BB962C8B-B14F-4D97-AF65-F5344CB8AC3E}">
        <p14:creationId xmlns:p14="http://schemas.microsoft.com/office/powerpoint/2010/main" val="565896277"/>
      </p:ext>
    </p:extLst>
  </p:cSld>
  <p:clrMapOvr>
    <a:masterClrMapping/>
  </p:clrMapOvr>
  <p:transition spd="slow">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85800"/>
          </a:xfrm>
        </p:spPr>
        <p:txBody>
          <a:bodyPr>
            <a:normAutofit/>
          </a:bodyPr>
          <a:lstStyle/>
          <a:p>
            <a:pPr algn="l"/>
            <a:r>
              <a:rPr lang="ka-GE" sz="1600" dirty="0">
                <a:effectLst/>
              </a:rPr>
              <a:t>ბოლო 1 წლის განმავლობაში აღინიშნებოდა ხარჯების </a:t>
            </a:r>
            <a:r>
              <a:rPr lang="ka-GE" sz="1600" dirty="0" smtClean="0">
                <a:effectLst/>
              </a:rPr>
              <a:t>შედარებითი სტაბილიზაცია </a:t>
            </a:r>
            <a:r>
              <a:rPr lang="ka-GE" sz="1600" dirty="0">
                <a:effectLst/>
              </a:rPr>
              <a:t>მთლიანად პროგრამისა და თითოეული კომპონენტის </a:t>
            </a:r>
            <a:r>
              <a:rPr lang="ka-GE" sz="1600" dirty="0" smtClean="0">
                <a:effectLst/>
              </a:rPr>
              <a:t>ფარგლებში</a:t>
            </a:r>
            <a:r>
              <a:rPr lang="ka-GE" sz="1600" dirty="0">
                <a:effectLst/>
              </a:rPr>
              <a:t>:</a:t>
            </a:r>
            <a:endParaRPr lang="en-US" sz="1600" dirty="0"/>
          </a:p>
        </p:txBody>
      </p:sp>
      <p:graphicFrame>
        <p:nvGraphicFramePr>
          <p:cNvPr id="4" name="Chart 3">
            <a:extLst>
              <a:ext uri="{FF2B5EF4-FFF2-40B4-BE49-F238E27FC236}">
                <a16:creationId xmlns:xdr="http://schemas.openxmlformats.org/drawingml/2006/spreadsheetDrawing" xmlns:a16="http://schemas.microsoft.com/office/drawing/2014/main" xmlns="" xmlns:lc="http://schemas.openxmlformats.org/drawingml/2006/lockedCanvas" id="{6F0EEE9D-A143-434B-BDD6-5D6E372D1825}"/>
              </a:ext>
            </a:extLst>
          </p:cNvPr>
          <p:cNvGraphicFramePr>
            <a:graphicFrameLocks/>
          </p:cNvGraphicFramePr>
          <p:nvPr>
            <p:extLst>
              <p:ext uri="{D42A27DB-BD31-4B8C-83A1-F6EECF244321}">
                <p14:modId xmlns:p14="http://schemas.microsoft.com/office/powerpoint/2010/main" val="4172496458"/>
              </p:ext>
            </p:extLst>
          </p:nvPr>
        </p:nvGraphicFramePr>
        <p:xfrm>
          <a:off x="0" y="1295400"/>
          <a:ext cx="9115425" cy="2366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xdr="http://schemas.openxmlformats.org/drawingml/2006/spreadsheetDrawing" xmlns:a16="http://schemas.microsoft.com/office/drawing/2014/main" xmlns="" xmlns:lc="http://schemas.openxmlformats.org/drawingml/2006/lockedCanvas" id="{C521062C-FFBA-4939-A546-29F37B35229C}"/>
              </a:ext>
            </a:extLst>
          </p:cNvPr>
          <p:cNvGraphicFramePr>
            <a:graphicFrameLocks/>
          </p:cNvGraphicFramePr>
          <p:nvPr>
            <p:extLst>
              <p:ext uri="{D42A27DB-BD31-4B8C-83A1-F6EECF244321}">
                <p14:modId xmlns:p14="http://schemas.microsoft.com/office/powerpoint/2010/main" val="1802242702"/>
              </p:ext>
            </p:extLst>
          </p:nvPr>
        </p:nvGraphicFramePr>
        <p:xfrm>
          <a:off x="76200" y="3657600"/>
          <a:ext cx="9067800" cy="23098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55347617"/>
      </p:ext>
    </p:extLst>
  </p:cSld>
  <p:clrMapOvr>
    <a:masterClrMapping/>
  </p:clrMapOvr>
  <p:transition spd="slow">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057516661"/>
              </p:ext>
            </p:extLst>
          </p:nvPr>
        </p:nvGraphicFramePr>
        <p:xfrm>
          <a:off x="9524" y="816412"/>
          <a:ext cx="9067801" cy="304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121024469"/>
              </p:ext>
            </p:extLst>
          </p:nvPr>
        </p:nvGraphicFramePr>
        <p:xfrm>
          <a:off x="85725" y="3200400"/>
          <a:ext cx="9067800" cy="299561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523999" y="365641"/>
            <a:ext cx="7553325" cy="461665"/>
          </a:xfrm>
          <a:prstGeom prst="rect">
            <a:avLst/>
          </a:prstGeom>
          <a:noFill/>
        </p:spPr>
        <p:txBody>
          <a:bodyPr wrap="square" rtlCol="0">
            <a:spAutoFit/>
          </a:bodyPr>
          <a:lstStyle/>
          <a:p>
            <a:r>
              <a:rPr lang="ka-GE" sz="1200" b="1" dirty="0" smtClean="0"/>
              <a:t>ერთეული შემთხვევის ღირებულების დასტაბილურიების ფონზე მნიშვნელოვან გამოწვევად რჩება გადაუდებელი სტაციონარული შემთხვევები </a:t>
            </a:r>
            <a:endParaRPr lang="en-US" sz="1200" b="1" dirty="0"/>
          </a:p>
        </p:txBody>
      </p:sp>
    </p:spTree>
    <p:extLst>
      <p:ext uri="{BB962C8B-B14F-4D97-AF65-F5344CB8AC3E}">
        <p14:creationId xmlns:p14="http://schemas.microsoft.com/office/powerpoint/2010/main" val="3126955293"/>
      </p:ext>
    </p:extLst>
  </p:cSld>
  <p:clrMapOvr>
    <a:masterClrMapping/>
  </p:clrMapOvr>
  <p:transition spd="slow">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609600"/>
          </a:xfrm>
        </p:spPr>
        <p:txBody>
          <a:bodyPr>
            <a:normAutofit/>
          </a:bodyPr>
          <a:lstStyle/>
          <a:p>
            <a:r>
              <a:rPr lang="ka-GE" sz="2400" dirty="0" smtClean="0"/>
              <a:t>2016 წელს დაფიქსირებული შემთხვევების რაოდენობა</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2559430649"/>
              </p:ext>
            </p:extLst>
          </p:nvPr>
        </p:nvGraphicFramePr>
        <p:xfrm>
          <a:off x="914400" y="1600200"/>
          <a:ext cx="7772400"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457200" y="5334000"/>
            <a:ext cx="8382000" cy="369332"/>
          </a:xfrm>
          <a:prstGeom prst="rect">
            <a:avLst/>
          </a:prstGeom>
          <a:noFill/>
        </p:spPr>
        <p:txBody>
          <a:bodyPr wrap="square" rtlCol="0">
            <a:spAutoFit/>
          </a:bodyPr>
          <a:lstStyle/>
          <a:p>
            <a:r>
              <a:rPr lang="ka-GE" dirty="0" smtClean="0"/>
              <a:t>გეგმური ამბულატორიული ვიზიტების რაოდენობა - 12.5 მლნ.-მდე</a:t>
            </a:r>
            <a:endParaRPr lang="en-US" dirty="0"/>
          </a:p>
        </p:txBody>
      </p:sp>
    </p:spTree>
    <p:extLst>
      <p:ext uri="{BB962C8B-B14F-4D97-AF65-F5344CB8AC3E}">
        <p14:creationId xmlns:p14="http://schemas.microsoft.com/office/powerpoint/2010/main" val="917385430"/>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4818856"/>
          </a:xfrm>
        </p:spPr>
        <p:txBody>
          <a:bodyPr>
            <a:normAutofit fontScale="92500" lnSpcReduction="10000"/>
          </a:bodyPr>
          <a:lstStyle/>
          <a:p>
            <a:pPr marL="109728" indent="0" algn="just">
              <a:lnSpc>
                <a:spcPct val="160000"/>
              </a:lnSpc>
              <a:spcBef>
                <a:spcPts val="600"/>
              </a:spcBef>
              <a:spcAft>
                <a:spcPts val="600"/>
              </a:spcAft>
              <a:buNone/>
            </a:pPr>
            <a:r>
              <a:rPr lang="en-US" sz="2100" b="0" dirty="0" err="1" smtClean="0"/>
              <a:t>პროგრამა</a:t>
            </a:r>
            <a:r>
              <a:rPr lang="en-US" sz="2100" b="0" dirty="0" smtClean="0"/>
              <a:t> </a:t>
            </a:r>
            <a:r>
              <a:rPr lang="en-US" sz="2100" b="0" dirty="0" err="1"/>
              <a:t>სამედიცინო</a:t>
            </a:r>
            <a:r>
              <a:rPr lang="en-US" sz="2100" b="0" dirty="0"/>
              <a:t> </a:t>
            </a:r>
            <a:r>
              <a:rPr lang="en-US" sz="2100" b="0" dirty="0" err="1"/>
              <a:t>სერვისების</a:t>
            </a:r>
            <a:r>
              <a:rPr lang="en-US" sz="2100" b="0" dirty="0"/>
              <a:t> 6 </a:t>
            </a:r>
            <a:r>
              <a:rPr lang="en-US" sz="2100" b="0" dirty="0" err="1"/>
              <a:t>ძირითად</a:t>
            </a:r>
            <a:r>
              <a:rPr lang="en-US" sz="2100" b="0" dirty="0"/>
              <a:t> </a:t>
            </a:r>
            <a:r>
              <a:rPr lang="en-US" sz="2100" b="0" dirty="0" err="1"/>
              <a:t>ბლოკს</a:t>
            </a:r>
            <a:r>
              <a:rPr lang="en-US" sz="2100" b="0" dirty="0"/>
              <a:t> </a:t>
            </a:r>
            <a:r>
              <a:rPr lang="en-US" sz="2100" b="0" dirty="0" err="1"/>
              <a:t>მოიცავს</a:t>
            </a:r>
            <a:r>
              <a:rPr lang="en-US" sz="2100" b="0" dirty="0"/>
              <a:t>, </a:t>
            </a:r>
            <a:r>
              <a:rPr lang="en-US" sz="2100" b="0" dirty="0" err="1"/>
              <a:t>კერძოდ</a:t>
            </a:r>
            <a:r>
              <a:rPr lang="en-US" sz="2100" b="0" dirty="0"/>
              <a:t>:</a:t>
            </a:r>
          </a:p>
          <a:p>
            <a:pPr lvl="0" algn="just">
              <a:lnSpc>
                <a:spcPct val="160000"/>
              </a:lnSpc>
              <a:spcBef>
                <a:spcPts val="600"/>
              </a:spcBef>
              <a:spcAft>
                <a:spcPts val="600"/>
              </a:spcAft>
            </a:pPr>
            <a:r>
              <a:rPr lang="en-US" sz="2600" b="0" dirty="0" err="1"/>
              <a:t>პირველადი</a:t>
            </a:r>
            <a:r>
              <a:rPr lang="en-US" sz="2600" b="0" dirty="0"/>
              <a:t> </a:t>
            </a:r>
            <a:r>
              <a:rPr lang="en-US" sz="2600" b="0" dirty="0" err="1"/>
              <a:t>ჯანდაცვის</a:t>
            </a:r>
            <a:r>
              <a:rPr lang="en-US" sz="2600" b="0" dirty="0"/>
              <a:t> </a:t>
            </a:r>
            <a:r>
              <a:rPr lang="en-US" sz="2600" b="0" dirty="0" err="1" smtClean="0"/>
              <a:t>მომსახურება</a:t>
            </a:r>
            <a:r>
              <a:rPr lang="en-US" sz="2600" b="0" dirty="0" smtClean="0"/>
              <a:t>;</a:t>
            </a:r>
            <a:endParaRPr lang="en-US" sz="2600" b="0" dirty="0"/>
          </a:p>
          <a:p>
            <a:pPr lvl="0" algn="just">
              <a:lnSpc>
                <a:spcPct val="160000"/>
              </a:lnSpc>
              <a:spcBef>
                <a:spcPts val="600"/>
              </a:spcBef>
              <a:spcAft>
                <a:spcPts val="600"/>
              </a:spcAft>
            </a:pPr>
            <a:r>
              <a:rPr lang="en-US" sz="2600" b="0" dirty="0" err="1"/>
              <a:t>გადაუდებელ</a:t>
            </a:r>
            <a:r>
              <a:rPr lang="en-US" sz="2600" b="0" dirty="0"/>
              <a:t> </a:t>
            </a:r>
            <a:r>
              <a:rPr lang="en-US" sz="2600" b="0" dirty="0" err="1"/>
              <a:t>ამბულატორიულ</a:t>
            </a:r>
            <a:r>
              <a:rPr lang="en-US" sz="2600" b="0" dirty="0"/>
              <a:t> </a:t>
            </a:r>
            <a:r>
              <a:rPr lang="en-US" sz="2600" b="0" dirty="0" err="1" smtClean="0"/>
              <a:t>დახმარება</a:t>
            </a:r>
            <a:r>
              <a:rPr lang="en-US" sz="2600" b="0" dirty="0" smtClean="0"/>
              <a:t>;</a:t>
            </a:r>
            <a:endParaRPr lang="en-US" sz="2600" b="0" dirty="0"/>
          </a:p>
          <a:p>
            <a:pPr lvl="0" algn="just">
              <a:lnSpc>
                <a:spcPct val="160000"/>
              </a:lnSpc>
              <a:spcBef>
                <a:spcPts val="600"/>
              </a:spcBef>
              <a:spcAft>
                <a:spcPts val="600"/>
              </a:spcAft>
            </a:pPr>
            <a:r>
              <a:rPr lang="en-US" sz="2600" b="0" dirty="0" err="1" smtClean="0"/>
              <a:t>გადაუდებელ</a:t>
            </a:r>
            <a:r>
              <a:rPr lang="en-US" sz="2600" b="0" dirty="0" smtClean="0"/>
              <a:t> </a:t>
            </a:r>
            <a:r>
              <a:rPr lang="en-US" sz="2600" b="0" dirty="0" err="1"/>
              <a:t>სტაციონარულ</a:t>
            </a:r>
            <a:r>
              <a:rPr lang="en-US" sz="2600" b="0" dirty="0"/>
              <a:t> </a:t>
            </a:r>
            <a:r>
              <a:rPr lang="en-US" sz="2600" b="0" dirty="0" err="1" smtClean="0"/>
              <a:t>მომსახურება</a:t>
            </a:r>
            <a:r>
              <a:rPr lang="en-US" sz="2600" b="0" dirty="0" smtClean="0"/>
              <a:t>;</a:t>
            </a:r>
            <a:endParaRPr lang="en-US" sz="2600" b="0" dirty="0"/>
          </a:p>
          <a:p>
            <a:pPr lvl="0" algn="just">
              <a:lnSpc>
                <a:spcPct val="160000"/>
              </a:lnSpc>
              <a:spcBef>
                <a:spcPts val="600"/>
              </a:spcBef>
              <a:spcAft>
                <a:spcPts val="600"/>
              </a:spcAft>
            </a:pPr>
            <a:r>
              <a:rPr lang="en-US" sz="2600" b="0" dirty="0" err="1"/>
              <a:t>გეგმურ</a:t>
            </a:r>
            <a:r>
              <a:rPr lang="en-US" sz="2600" b="0" dirty="0"/>
              <a:t> </a:t>
            </a:r>
            <a:r>
              <a:rPr lang="en-US" sz="2600" b="0" dirty="0" err="1"/>
              <a:t>ქირურგიულ</a:t>
            </a:r>
            <a:r>
              <a:rPr lang="en-US" sz="2600" b="0" dirty="0"/>
              <a:t> </a:t>
            </a:r>
            <a:r>
              <a:rPr lang="en-US" sz="2600" b="0" dirty="0" err="1" smtClean="0"/>
              <a:t>ოპერაციებ</a:t>
            </a:r>
            <a:r>
              <a:rPr lang="ka-GE" sz="2600" b="0" dirty="0"/>
              <a:t>ი</a:t>
            </a:r>
            <a:r>
              <a:rPr lang="en-US" sz="2600" b="0" dirty="0" smtClean="0"/>
              <a:t>;</a:t>
            </a:r>
            <a:endParaRPr lang="en-US" sz="2600" b="0" dirty="0"/>
          </a:p>
          <a:p>
            <a:pPr lvl="0" algn="just">
              <a:lnSpc>
                <a:spcPct val="160000"/>
              </a:lnSpc>
              <a:spcBef>
                <a:spcPts val="600"/>
              </a:spcBef>
              <a:spcAft>
                <a:spcPts val="600"/>
              </a:spcAft>
            </a:pPr>
            <a:r>
              <a:rPr lang="en-US" sz="2600" b="0" dirty="0" err="1"/>
              <a:t>ონკოლოგიური</a:t>
            </a:r>
            <a:r>
              <a:rPr lang="en-US" sz="2600" b="0" dirty="0"/>
              <a:t> </a:t>
            </a:r>
            <a:r>
              <a:rPr lang="en-US" sz="2600" b="0" dirty="0" err="1"/>
              <a:t>დაავადებების</a:t>
            </a:r>
            <a:r>
              <a:rPr lang="en-US" sz="2600" b="0" dirty="0"/>
              <a:t> </a:t>
            </a:r>
            <a:r>
              <a:rPr lang="en-US" sz="2600" b="0" dirty="0" err="1" smtClean="0"/>
              <a:t>მკურნალობა</a:t>
            </a:r>
            <a:r>
              <a:rPr lang="en-US" sz="2600" b="0" dirty="0" smtClean="0"/>
              <a:t>;</a:t>
            </a:r>
            <a:endParaRPr lang="en-US" sz="2600" b="0" dirty="0"/>
          </a:p>
          <a:p>
            <a:pPr lvl="0" algn="just">
              <a:lnSpc>
                <a:spcPct val="160000"/>
              </a:lnSpc>
              <a:spcBef>
                <a:spcPts val="600"/>
              </a:spcBef>
              <a:spcAft>
                <a:spcPts val="600"/>
              </a:spcAft>
            </a:pPr>
            <a:r>
              <a:rPr lang="en-US" sz="2600" b="0" dirty="0" err="1" smtClean="0"/>
              <a:t>მშობიარობა</a:t>
            </a:r>
            <a:r>
              <a:rPr lang="en-US" sz="2600" b="0" dirty="0" smtClean="0"/>
              <a:t>.</a:t>
            </a:r>
            <a:endParaRPr lang="en-US" sz="2600" b="0" dirty="0"/>
          </a:p>
          <a:p>
            <a:pPr algn="just">
              <a:lnSpc>
                <a:spcPct val="160000"/>
              </a:lnSpc>
              <a:spcBef>
                <a:spcPts val="600"/>
              </a:spcBef>
              <a:spcAft>
                <a:spcPts val="600"/>
              </a:spcAft>
            </a:pPr>
            <a:endParaRPr lang="en-US" b="0" dirty="0"/>
          </a:p>
        </p:txBody>
      </p:sp>
      <p:sp>
        <p:nvSpPr>
          <p:cNvPr id="3" name="Title 2"/>
          <p:cNvSpPr>
            <a:spLocks noGrp="1"/>
          </p:cNvSpPr>
          <p:nvPr>
            <p:ph type="title"/>
          </p:nvPr>
        </p:nvSpPr>
        <p:spPr>
          <a:xfrm>
            <a:off x="457200" y="274638"/>
            <a:ext cx="8229600" cy="706090"/>
          </a:xfrm>
        </p:spPr>
        <p:txBody>
          <a:bodyPr>
            <a:normAutofit/>
          </a:bodyPr>
          <a:lstStyle/>
          <a:p>
            <a:r>
              <a:rPr lang="ka-GE" dirty="0" smtClean="0"/>
              <a:t>მომსახურების სახეები</a:t>
            </a:r>
            <a:endParaRPr lang="en-US"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6139204"/>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335432"/>
      </p:ext>
    </p:extLst>
  </p:cSld>
  <p:clrMapOvr>
    <a:masterClrMapping/>
  </p:clrMapOvr>
  <p:transition spd="slow">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609600"/>
          </a:xfrm>
        </p:spPr>
        <p:txBody>
          <a:bodyPr>
            <a:normAutofit/>
          </a:bodyPr>
          <a:lstStyle/>
          <a:p>
            <a:r>
              <a:rPr lang="ka-GE" sz="2400" dirty="0" smtClean="0"/>
              <a:t>პროგრამის ხარჯების სტრუქტურა (2016 წ.)</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3258953598"/>
              </p:ext>
            </p:extLst>
          </p:nvPr>
        </p:nvGraphicFramePr>
        <p:xfrm>
          <a:off x="381000" y="1352550"/>
          <a:ext cx="8315325" cy="45148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6570432"/>
      </p:ext>
    </p:extLst>
  </p:cSld>
  <p:clrMapOvr>
    <a:masterClrMapping/>
  </p:clrMapOvr>
  <p:transition spd="slow">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71600" y="685800"/>
            <a:ext cx="6096000" cy="646331"/>
          </a:xfrm>
          <a:prstGeom prst="rect">
            <a:avLst/>
          </a:prstGeom>
          <a:noFill/>
        </p:spPr>
        <p:txBody>
          <a:bodyPr wrap="square" rtlCol="0">
            <a:spAutoFit/>
          </a:bodyPr>
          <a:lstStyle/>
          <a:p>
            <a:pPr algn="ctr"/>
            <a:r>
              <a:rPr lang="ka-GE" b="1" dirty="0" smtClean="0"/>
              <a:t>ერთ სულზე დანახარჯი  ბენეფიციარის ტიპის მიხედვით (2016)</a:t>
            </a:r>
            <a:endParaRPr lang="en-US" b="1" dirty="0"/>
          </a:p>
        </p:txBody>
      </p:sp>
      <p:graphicFrame>
        <p:nvGraphicFramePr>
          <p:cNvPr id="5" name="Chart 4"/>
          <p:cNvGraphicFramePr>
            <a:graphicFrameLocks/>
          </p:cNvGraphicFramePr>
          <p:nvPr>
            <p:extLst>
              <p:ext uri="{D42A27DB-BD31-4B8C-83A1-F6EECF244321}">
                <p14:modId xmlns:p14="http://schemas.microsoft.com/office/powerpoint/2010/main" val="1315186413"/>
              </p:ext>
            </p:extLst>
          </p:nvPr>
        </p:nvGraphicFramePr>
        <p:xfrm>
          <a:off x="1014412" y="1143000"/>
          <a:ext cx="7519988"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6302941"/>
      </p:ext>
    </p:extLst>
  </p:cSld>
  <p:clrMapOvr>
    <a:masterClrMapping/>
  </p:clrMapOvr>
  <p:transition spd="slow">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1143000"/>
          </a:xfrm>
        </p:spPr>
        <p:txBody>
          <a:bodyPr/>
          <a:lstStyle/>
          <a:p>
            <a:r>
              <a:rPr lang="ka-GE" dirty="0" smtClean="0"/>
              <a:t>ერთ სულზე დანახარჯი (2016)</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918404882"/>
              </p:ext>
            </p:extLst>
          </p:nvPr>
        </p:nvGraphicFramePr>
        <p:xfrm>
          <a:off x="380999" y="1828800"/>
          <a:ext cx="8458201" cy="2590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26385929"/>
      </p:ext>
    </p:extLst>
  </p:cSld>
  <p:clrMapOvr>
    <a:masterClrMapping/>
  </p:clrMapOvr>
  <p:transition spd="slow">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normAutofit/>
          </a:bodyPr>
          <a:lstStyle/>
          <a:p>
            <a:r>
              <a:rPr lang="ka-GE" sz="2400" dirty="0" smtClean="0"/>
              <a:t> გამოწვევები </a:t>
            </a:r>
            <a:endParaRPr lang="en-US" sz="2400" dirty="0"/>
          </a:p>
        </p:txBody>
      </p:sp>
      <p:sp>
        <p:nvSpPr>
          <p:cNvPr id="3" name="Content Placeholder 2"/>
          <p:cNvSpPr>
            <a:spLocks noGrp="1"/>
          </p:cNvSpPr>
          <p:nvPr>
            <p:ph idx="1"/>
          </p:nvPr>
        </p:nvSpPr>
        <p:spPr>
          <a:xfrm>
            <a:off x="304800" y="990600"/>
            <a:ext cx="8610600" cy="5105400"/>
          </a:xfrm>
        </p:spPr>
        <p:txBody>
          <a:bodyPr>
            <a:noAutofit/>
          </a:bodyPr>
          <a:lstStyle/>
          <a:p>
            <a:pPr marL="457200" lvl="0" algn="just">
              <a:spcBef>
                <a:spcPts val="1200"/>
              </a:spcBef>
              <a:spcAft>
                <a:spcPts val="1200"/>
              </a:spcAft>
            </a:pPr>
            <a:r>
              <a:rPr lang="ka-GE" sz="1400" b="0" dirty="0"/>
              <a:t>პროგრამაში დაწესებულებების ჩართვა ხდება </a:t>
            </a:r>
            <a:r>
              <a:rPr lang="en-US" sz="1400" b="0" dirty="0" err="1"/>
              <a:t>დაწესებულების</a:t>
            </a:r>
            <a:r>
              <a:rPr lang="en-US" sz="1400" b="0" dirty="0"/>
              <a:t> </a:t>
            </a:r>
            <a:r>
              <a:rPr lang="en-US" sz="1400" b="0" dirty="0" err="1"/>
              <a:t>ტიპი</a:t>
            </a:r>
            <a:r>
              <a:rPr lang="ka-GE" sz="1400" b="0" dirty="0"/>
              <a:t>ს, სერვისების ხასიათისა და მოცულობის განსაზღვრული პირობების </a:t>
            </a:r>
            <a:r>
              <a:rPr lang="ka-GE" sz="1400" b="0" dirty="0" smtClean="0"/>
              <a:t>გარეშე, რის გამოც პროგრამაში ჩართულია დაბალი სიმძლავრის კლინიკები, რომელთა ნაწილი წყვეტილი (დისკრეტული) სერვისის მიმწოდებელია. </a:t>
            </a:r>
            <a:endParaRPr lang="en-US" sz="1400" b="0" dirty="0"/>
          </a:p>
          <a:p>
            <a:pPr marL="457200" lvl="0" algn="just">
              <a:spcBef>
                <a:spcPts val="1200"/>
              </a:spcBef>
              <a:spcAft>
                <a:spcPts val="1200"/>
              </a:spcAft>
            </a:pPr>
            <a:r>
              <a:rPr lang="ka-GE" sz="1400" b="0" dirty="0"/>
              <a:t>ყოველთვიურად იზრდება საყოველთაო ჯანმრთელობის დაცვის პროგრამაში ჩართული დაწესებულებების რაოდენობა, ფართოვდება უკვე ჩართული დაწესებულებების მიერ მოწოდებული სერვისების არეალი, რაც თავისთავად იწვევს მოსარგებლეთა მხრიდან მოთხოვნის და შესაბამისად მიწოდების გაზრდას; </a:t>
            </a:r>
            <a:endParaRPr lang="en-US" sz="1400" b="0" dirty="0"/>
          </a:p>
          <a:p>
            <a:pPr marL="457200" lvl="0" algn="just">
              <a:spcBef>
                <a:spcPts val="1200"/>
              </a:spcBef>
              <a:spcAft>
                <a:spcPts val="1200"/>
              </a:spcAft>
            </a:pPr>
            <a:r>
              <a:rPr lang="ka-GE" sz="1400" b="0" dirty="0"/>
              <a:t>უტილიზაციის წილი ორჯერ უფრო მეტად არის გაზრდილი სახელმწიფო დანახარჯების ზრდის წილთან </a:t>
            </a:r>
            <a:r>
              <a:rPr lang="ka-GE" sz="1400" b="0" dirty="0" smtClean="0"/>
              <a:t>შედარებით (სლაიდი 23);</a:t>
            </a:r>
            <a:endParaRPr lang="en-US" sz="1400" b="0" dirty="0"/>
          </a:p>
          <a:p>
            <a:pPr marL="457200" lvl="0" algn="just">
              <a:spcBef>
                <a:spcPts val="1200"/>
              </a:spcBef>
              <a:spcAft>
                <a:spcPts val="1200"/>
              </a:spcAft>
            </a:pPr>
            <a:r>
              <a:rPr lang="ka-GE" sz="1400" b="0" dirty="0"/>
              <a:t>სუსტი პირველადი ჯანდაცვის რგოლი, რაც გარკვეულწილად განაპირობებს გადაუდებელი სამედიცინო შემთხვევების ზრდას და ჰოსპიტალური სერვისების უტლიზაციის </a:t>
            </a:r>
            <a:r>
              <a:rPr lang="ka-GE" sz="1400" b="0" dirty="0" smtClean="0"/>
              <a:t>ზრდას - მოსახლეობა უპირატესობას ანიჭებს ოჯახის ექიმის გვერდის ავლით სტაციონარულ დაწესებულებაში </a:t>
            </a:r>
            <a:r>
              <a:rPr lang="ka-GE" sz="1400" b="0" dirty="0" smtClean="0"/>
              <a:t>სერვისის </a:t>
            </a:r>
            <a:r>
              <a:rPr lang="ka-GE" sz="1400" b="0" dirty="0" smtClean="0"/>
              <a:t>მიღებას, რაც მიმწოდებელს გეგმური ვიზიტის </a:t>
            </a:r>
            <a:r>
              <a:rPr lang="ka-GE" sz="1400" b="0" dirty="0" smtClean="0"/>
              <a:t>„გაურგენტების“ </a:t>
            </a:r>
            <a:r>
              <a:rPr lang="ka-GE" sz="1400" b="0" dirty="0" smtClean="0"/>
              <a:t>შესაძლებლობას </a:t>
            </a:r>
            <a:r>
              <a:rPr lang="ka-GE" sz="1400" b="0" dirty="0" smtClean="0"/>
              <a:t>აძლევს</a:t>
            </a:r>
            <a:r>
              <a:rPr lang="ka-GE" sz="1400" b="0" dirty="0" smtClean="0"/>
              <a:t>; </a:t>
            </a:r>
            <a:endParaRPr lang="en-US" sz="1400" b="0" dirty="0"/>
          </a:p>
          <a:p>
            <a:pPr marL="457200" lvl="0" algn="just">
              <a:spcBef>
                <a:spcPts val="1200"/>
              </a:spcBef>
              <a:spcAft>
                <a:spcPts val="1200"/>
              </a:spcAft>
            </a:pPr>
            <a:r>
              <a:rPr lang="ka-GE" sz="1400" b="0" dirty="0"/>
              <a:t>ჯანდაცვაზე სახელმწიფო დანახარჯების მნიშვნელოვანი ზრდის მიუხედავად, იგი კვლავ ჩამორჩება საშუალოზე მაღალი განვითარების ქვეყნებისა და რეგიონის ანალოგიური ქვეყნების  მაჩვენებლებს;  </a:t>
            </a:r>
            <a:endParaRPr lang="en-US" sz="1400" b="0" dirty="0"/>
          </a:p>
          <a:p>
            <a:pPr marL="457200" algn="just">
              <a:lnSpc>
                <a:spcPct val="170000"/>
              </a:lnSpc>
              <a:spcBef>
                <a:spcPts val="1200"/>
              </a:spcBef>
              <a:spcAft>
                <a:spcPts val="1200"/>
              </a:spcAft>
            </a:pPr>
            <a:endParaRPr lang="en-US" sz="1400" dirty="0"/>
          </a:p>
          <a:p>
            <a:pPr lvl="0" algn="just">
              <a:lnSpc>
                <a:spcPct val="170000"/>
              </a:lnSpc>
              <a:spcBef>
                <a:spcPts val="1000"/>
              </a:spcBef>
            </a:pPr>
            <a:endParaRPr lang="en-US" sz="1400" dirty="0"/>
          </a:p>
          <a:p>
            <a:pPr algn="just">
              <a:lnSpc>
                <a:spcPct val="170000"/>
              </a:lnSpc>
              <a:spcBef>
                <a:spcPts val="1000"/>
              </a:spcBef>
            </a:pPr>
            <a:endParaRPr lang="en-US" sz="1400" dirty="0"/>
          </a:p>
        </p:txBody>
      </p:sp>
    </p:spTree>
    <p:extLst>
      <p:ext uri="{BB962C8B-B14F-4D97-AF65-F5344CB8AC3E}">
        <p14:creationId xmlns:p14="http://schemas.microsoft.com/office/powerpoint/2010/main" val="1544532222"/>
      </p:ext>
    </p:extLst>
  </p:cSld>
  <p:clrMapOvr>
    <a:masterClrMapping/>
  </p:clrMapOvr>
  <p:transition spd="slow">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609600"/>
          </a:xfrm>
        </p:spPr>
        <p:txBody>
          <a:bodyPr>
            <a:normAutofit/>
          </a:bodyPr>
          <a:lstStyle/>
          <a:p>
            <a:r>
              <a:rPr lang="ka-GE" sz="2800" dirty="0" smtClean="0"/>
              <a:t>გამოწვევები </a:t>
            </a:r>
            <a:endParaRPr lang="en-US" sz="2800" dirty="0"/>
          </a:p>
        </p:txBody>
      </p:sp>
      <p:sp>
        <p:nvSpPr>
          <p:cNvPr id="3" name="Content Placeholder 2"/>
          <p:cNvSpPr>
            <a:spLocks noGrp="1"/>
          </p:cNvSpPr>
          <p:nvPr>
            <p:ph idx="1"/>
          </p:nvPr>
        </p:nvSpPr>
        <p:spPr>
          <a:xfrm>
            <a:off x="381000" y="1143000"/>
            <a:ext cx="8534400" cy="4953000"/>
          </a:xfrm>
        </p:spPr>
        <p:txBody>
          <a:bodyPr>
            <a:noAutofit/>
          </a:bodyPr>
          <a:lstStyle/>
          <a:p>
            <a:pPr marL="457200" lvl="0" algn="just">
              <a:spcBef>
                <a:spcPts val="1200"/>
              </a:spcBef>
              <a:spcAft>
                <a:spcPts val="1200"/>
              </a:spcAft>
            </a:pPr>
            <a:r>
              <a:rPr lang="en-US" sz="1400" b="0" dirty="0" err="1" smtClean="0"/>
              <a:t>გაუმართლებელი</a:t>
            </a:r>
            <a:r>
              <a:rPr lang="en-US" sz="1400" b="0" dirty="0" smtClean="0"/>
              <a:t>/</a:t>
            </a:r>
            <a:r>
              <a:rPr lang="en-US" sz="1400" b="0" dirty="0" err="1" smtClean="0"/>
              <a:t>არამიზნობრივი</a:t>
            </a:r>
            <a:r>
              <a:rPr lang="en-US" sz="1400" b="0" dirty="0" smtClean="0"/>
              <a:t> </a:t>
            </a:r>
            <a:r>
              <a:rPr lang="en-US" sz="1400" b="0" dirty="0" err="1" smtClean="0"/>
              <a:t>ინტერვენციები</a:t>
            </a:r>
            <a:r>
              <a:rPr lang="ka-GE" sz="1400" b="0" dirty="0"/>
              <a:t> </a:t>
            </a:r>
            <a:r>
              <a:rPr lang="ka-GE" sz="1400" b="0" dirty="0" smtClean="0"/>
              <a:t>-</a:t>
            </a:r>
            <a:r>
              <a:rPr lang="en-US" sz="1400" b="0" dirty="0" smtClean="0"/>
              <a:t> </a:t>
            </a:r>
            <a:r>
              <a:rPr lang="en-US" sz="1400" b="0" dirty="0" err="1"/>
              <a:t>არც</a:t>
            </a:r>
            <a:r>
              <a:rPr lang="en-US" sz="1400" b="0" dirty="0"/>
              <a:t> </a:t>
            </a:r>
            <a:r>
              <a:rPr lang="en-US" sz="1400" b="0" dirty="0" err="1"/>
              <a:t>თუ</a:t>
            </a:r>
            <a:r>
              <a:rPr lang="en-US" sz="1400" b="0" dirty="0"/>
              <a:t> </a:t>
            </a:r>
            <a:r>
              <a:rPr lang="en-US" sz="1400" b="0" dirty="0" err="1"/>
              <a:t>იშვიათია</a:t>
            </a:r>
            <a:r>
              <a:rPr lang="en-US" sz="1400" b="0" dirty="0"/>
              <a:t> </a:t>
            </a:r>
            <a:r>
              <a:rPr lang="en-US" sz="1400" b="0" dirty="0" err="1"/>
              <a:t>შემთხვევები</a:t>
            </a:r>
            <a:r>
              <a:rPr lang="en-US" sz="1400" b="0" dirty="0"/>
              <a:t>, </a:t>
            </a:r>
            <a:r>
              <a:rPr lang="en-US" sz="1400" b="0" dirty="0" err="1"/>
              <a:t>როდესაც</a:t>
            </a:r>
            <a:r>
              <a:rPr lang="en-US" sz="1400" b="0" dirty="0"/>
              <a:t> </a:t>
            </a:r>
            <a:r>
              <a:rPr lang="en-US" sz="1400" b="0" dirty="0" err="1"/>
              <a:t>ხანდაზმულ</a:t>
            </a:r>
            <a:r>
              <a:rPr lang="en-US" sz="1400" b="0" dirty="0"/>
              <a:t> </a:t>
            </a:r>
            <a:r>
              <a:rPr lang="en-US" sz="1400" b="0" dirty="0" err="1"/>
              <a:t>ან</a:t>
            </a:r>
            <a:r>
              <a:rPr lang="en-US" sz="1400" b="0" dirty="0"/>
              <a:t>/</a:t>
            </a:r>
            <a:r>
              <a:rPr lang="en-US" sz="1400" b="0" dirty="0" err="1"/>
              <a:t>და</a:t>
            </a:r>
            <a:r>
              <a:rPr lang="en-US" sz="1400" b="0" dirty="0"/>
              <a:t> </a:t>
            </a:r>
            <a:r>
              <a:rPr lang="en-US" sz="1400" b="0" dirty="0" err="1"/>
              <a:t>ინოპერაბილურ</a:t>
            </a:r>
            <a:r>
              <a:rPr lang="en-US" sz="1400" b="0" dirty="0"/>
              <a:t> </a:t>
            </a:r>
            <a:r>
              <a:rPr lang="en-US" sz="1400" b="0" dirty="0" err="1"/>
              <a:t>პაციენტს</a:t>
            </a:r>
            <a:r>
              <a:rPr lang="en-US" sz="1400" b="0" dirty="0"/>
              <a:t> </a:t>
            </a:r>
            <a:r>
              <a:rPr lang="en-US" sz="1400" b="0" dirty="0" err="1"/>
              <a:t>უტარდება</a:t>
            </a:r>
            <a:r>
              <a:rPr lang="en-US" sz="1400" b="0" dirty="0"/>
              <a:t> </a:t>
            </a:r>
            <a:r>
              <a:rPr lang="en-US" sz="1400" b="0" dirty="0" err="1"/>
              <a:t>ოპერაციული</a:t>
            </a:r>
            <a:r>
              <a:rPr lang="en-US" sz="1400" b="0" dirty="0"/>
              <a:t> </a:t>
            </a:r>
            <a:r>
              <a:rPr lang="en-US" sz="1400" b="0" dirty="0" err="1"/>
              <a:t>მკურნალობა</a:t>
            </a:r>
            <a:r>
              <a:rPr lang="en-US" sz="1400" b="0" dirty="0"/>
              <a:t>, </a:t>
            </a:r>
            <a:r>
              <a:rPr lang="en-US" sz="1400" b="0" dirty="0" err="1"/>
              <a:t>რასაც</a:t>
            </a:r>
            <a:r>
              <a:rPr lang="en-US" sz="1400" b="0" dirty="0"/>
              <a:t> </a:t>
            </a:r>
            <a:r>
              <a:rPr lang="en-US" sz="1400" b="0" dirty="0" err="1"/>
              <a:t>თან</a:t>
            </a:r>
            <a:r>
              <a:rPr lang="en-US" sz="1400" b="0" dirty="0"/>
              <a:t> </a:t>
            </a:r>
            <a:r>
              <a:rPr lang="en-US" sz="1400" b="0" dirty="0" err="1"/>
              <a:t>მოსდევს</a:t>
            </a:r>
            <a:r>
              <a:rPr lang="en-US" sz="1400" b="0" dirty="0"/>
              <a:t> </a:t>
            </a:r>
            <a:r>
              <a:rPr lang="en-US" sz="1400" b="0" dirty="0" err="1"/>
              <a:t>ინტენსიური</a:t>
            </a:r>
            <a:r>
              <a:rPr lang="en-US" sz="1400" b="0" dirty="0"/>
              <a:t> </a:t>
            </a:r>
            <a:r>
              <a:rPr lang="en-US" sz="1400" b="0" dirty="0" err="1"/>
              <a:t>მკურნალობა</a:t>
            </a:r>
            <a:r>
              <a:rPr lang="en-US" sz="1400" b="0" dirty="0"/>
              <a:t>/</a:t>
            </a:r>
            <a:r>
              <a:rPr lang="en-US" sz="1400" b="0" dirty="0" err="1"/>
              <a:t>მოვლით</a:t>
            </a:r>
            <a:r>
              <a:rPr lang="en-US" sz="1400" b="0" dirty="0"/>
              <a:t> </a:t>
            </a:r>
            <a:r>
              <a:rPr lang="en-US" sz="1400" b="0" dirty="0" err="1"/>
              <a:t>გახანგრძლივებული</a:t>
            </a:r>
            <a:r>
              <a:rPr lang="en-US" sz="1400" b="0" dirty="0"/>
              <a:t> </a:t>
            </a:r>
            <a:r>
              <a:rPr lang="en-US" sz="1400" b="0" dirty="0" err="1"/>
              <a:t>ჰოსპიტალიზაცია</a:t>
            </a:r>
            <a:r>
              <a:rPr lang="en-US" sz="1400" b="0" dirty="0"/>
              <a:t> </a:t>
            </a:r>
            <a:r>
              <a:rPr lang="en-US" sz="1400" b="0" dirty="0" err="1"/>
              <a:t>ან</a:t>
            </a:r>
            <a:r>
              <a:rPr lang="en-US" sz="1400" b="0" dirty="0"/>
              <a:t>/</a:t>
            </a:r>
            <a:r>
              <a:rPr lang="en-US" sz="1400" b="0" dirty="0" err="1"/>
              <a:t>და</a:t>
            </a:r>
            <a:r>
              <a:rPr lang="en-US" sz="1400" b="0" dirty="0"/>
              <a:t> </a:t>
            </a:r>
            <a:r>
              <a:rPr lang="en-US" sz="1400" b="0" dirty="0" err="1"/>
              <a:t>ლეტალური</a:t>
            </a:r>
            <a:r>
              <a:rPr lang="en-US" sz="1400" b="0" dirty="0"/>
              <a:t> </a:t>
            </a:r>
            <a:r>
              <a:rPr lang="en-US" sz="1400" b="0" dirty="0" err="1"/>
              <a:t>გამოსავალი</a:t>
            </a:r>
            <a:r>
              <a:rPr lang="en-US" sz="1400" b="0" dirty="0"/>
              <a:t>. </a:t>
            </a:r>
            <a:r>
              <a:rPr lang="en-US" sz="1400" b="0" dirty="0" err="1"/>
              <a:t>ამ</a:t>
            </a:r>
            <a:r>
              <a:rPr lang="en-US" sz="1400" b="0" dirty="0"/>
              <a:t> </a:t>
            </a:r>
            <a:r>
              <a:rPr lang="en-US" sz="1400" b="0" dirty="0" err="1"/>
              <a:t>მხრივ</a:t>
            </a:r>
            <a:r>
              <a:rPr lang="en-US" sz="1400" b="0" dirty="0"/>
              <a:t> </a:t>
            </a:r>
            <a:r>
              <a:rPr lang="en-US" sz="1400" b="0" dirty="0" err="1"/>
              <a:t>განსაკუთრებით</a:t>
            </a:r>
            <a:r>
              <a:rPr lang="en-US" sz="1400" b="0" dirty="0"/>
              <a:t> </a:t>
            </a:r>
            <a:r>
              <a:rPr lang="en-US" sz="1400" b="0" dirty="0" err="1"/>
              <a:t>აღსანიშნავია</a:t>
            </a:r>
            <a:r>
              <a:rPr lang="en-US" sz="1400" b="0" dirty="0"/>
              <a:t> </a:t>
            </a:r>
            <a:r>
              <a:rPr lang="en-US" sz="1400" b="0" dirty="0" err="1"/>
              <a:t>ხანდაზმულ</a:t>
            </a:r>
            <a:r>
              <a:rPr lang="en-US" sz="1400" b="0" dirty="0"/>
              <a:t> </a:t>
            </a:r>
            <a:r>
              <a:rPr lang="en-US" sz="1400" b="0" dirty="0" err="1"/>
              <a:t>პაციენტებთან</a:t>
            </a:r>
            <a:r>
              <a:rPr lang="en-US" sz="1400" b="0" dirty="0"/>
              <a:t> </a:t>
            </a:r>
            <a:r>
              <a:rPr lang="en-US" sz="1400" b="0" dirty="0" err="1"/>
              <a:t>ჩატარებული</a:t>
            </a:r>
            <a:r>
              <a:rPr lang="en-US" sz="1400" b="0" dirty="0"/>
              <a:t> </a:t>
            </a:r>
            <a:r>
              <a:rPr lang="en-US" sz="1400" b="0" dirty="0" err="1"/>
              <a:t>რთული</a:t>
            </a:r>
            <a:r>
              <a:rPr lang="en-US" sz="1400" b="0" dirty="0"/>
              <a:t> </a:t>
            </a:r>
            <a:r>
              <a:rPr lang="en-US" sz="1400" b="0" dirty="0" err="1"/>
              <a:t>კარდიოქირურგიული</a:t>
            </a:r>
            <a:r>
              <a:rPr lang="en-US" sz="1400" b="0" dirty="0"/>
              <a:t> </a:t>
            </a:r>
            <a:r>
              <a:rPr lang="en-US" sz="1400" b="0" dirty="0" err="1"/>
              <a:t>ოპერაციები</a:t>
            </a:r>
            <a:r>
              <a:rPr lang="en-US" sz="1400" b="0" dirty="0"/>
              <a:t> </a:t>
            </a:r>
            <a:r>
              <a:rPr lang="en-US" sz="1400" b="0" dirty="0" err="1"/>
              <a:t>და</a:t>
            </a:r>
            <a:r>
              <a:rPr lang="en-US" sz="1400" b="0" dirty="0"/>
              <a:t> </a:t>
            </a:r>
            <a:r>
              <a:rPr lang="en-US" sz="1400" b="0" dirty="0" err="1"/>
              <a:t>ავთვისებიანი</a:t>
            </a:r>
            <a:r>
              <a:rPr lang="en-US" sz="1400" b="0" dirty="0"/>
              <a:t> </a:t>
            </a:r>
            <a:r>
              <a:rPr lang="en-US" sz="1400" b="0" dirty="0" err="1"/>
              <a:t>სიმსივნის</a:t>
            </a:r>
            <a:r>
              <a:rPr lang="en-US" sz="1400" b="0" dirty="0"/>
              <a:t> </a:t>
            </a:r>
            <a:r>
              <a:rPr lang="en-US" sz="1400" b="0" dirty="0" err="1"/>
              <a:t>ტერმინალურ</a:t>
            </a:r>
            <a:r>
              <a:rPr lang="en-US" sz="1400" b="0" dirty="0"/>
              <a:t> </a:t>
            </a:r>
            <a:r>
              <a:rPr lang="en-US" sz="1400" b="0" dirty="0" err="1"/>
              <a:t>სტადიაზე</a:t>
            </a:r>
            <a:r>
              <a:rPr lang="en-US" sz="1400" b="0" dirty="0"/>
              <a:t> </a:t>
            </a:r>
            <a:r>
              <a:rPr lang="en-US" sz="1400" b="0" dirty="0" err="1"/>
              <a:t>ჩატარებული</a:t>
            </a:r>
            <a:r>
              <a:rPr lang="en-US" sz="1400" b="0" dirty="0"/>
              <a:t> „</a:t>
            </a:r>
            <a:r>
              <a:rPr lang="en-US" sz="1400" b="0" dirty="0" err="1"/>
              <a:t>რადიკალური</a:t>
            </a:r>
            <a:r>
              <a:rPr lang="en-US" sz="1400" b="0" dirty="0"/>
              <a:t>“ </a:t>
            </a:r>
            <a:r>
              <a:rPr lang="en-US" sz="1400" b="0" dirty="0" err="1"/>
              <a:t>ოპერაციები</a:t>
            </a:r>
            <a:r>
              <a:rPr lang="ka-GE" sz="1400" b="0" dirty="0"/>
              <a:t>;</a:t>
            </a:r>
            <a:endParaRPr lang="en-US" sz="1400" b="0" dirty="0"/>
          </a:p>
          <a:p>
            <a:pPr marL="457200" lvl="0" algn="just">
              <a:spcBef>
                <a:spcPts val="1200"/>
              </a:spcBef>
              <a:spcAft>
                <a:spcPts val="1200"/>
              </a:spcAft>
            </a:pPr>
            <a:r>
              <a:rPr lang="ka-GE" sz="1400" b="0" dirty="0" smtClean="0"/>
              <a:t>ჯანმრთელობის </a:t>
            </a:r>
            <a:r>
              <a:rPr lang="ka-GE" sz="1400" b="0" dirty="0"/>
              <a:t>დაცვის ბაზრისათვის დამახასიათებელი ინფორმაციის </a:t>
            </a:r>
            <a:r>
              <a:rPr lang="ka-GE" sz="1400" b="0" dirty="0" smtClean="0"/>
              <a:t>ასიმეტრია, რაც მიმწოდებელს/ექიმს პაციენტისთვის ჩასატარებელი ინტერვენციისა თუ მისი ჯანმრთელობის მდგომარეობის თაობზე ინფორმაციის მიწოდებისას დამატებითი მანიპულირების საშუალებს აძლევს</a:t>
            </a:r>
          </a:p>
          <a:p>
            <a:pPr marL="457200" lvl="0" algn="just">
              <a:spcBef>
                <a:spcPts val="1200"/>
              </a:spcBef>
              <a:spcAft>
                <a:spcPts val="1200"/>
              </a:spcAft>
            </a:pPr>
            <a:r>
              <a:rPr lang="ka-GE" sz="1400" b="0" dirty="0" smtClean="0"/>
              <a:t>ეროვნული</a:t>
            </a:r>
            <a:r>
              <a:rPr lang="ka-GE" sz="1400" b="0" dirty="0"/>
              <a:t>, ხარჯთეფექტური  გაიდლაინების/პროტოკოლების </a:t>
            </a:r>
            <a:r>
              <a:rPr lang="ka-GE" sz="1400" b="0" dirty="0" smtClean="0"/>
              <a:t>მცირე რაოდენობა</a:t>
            </a:r>
            <a:r>
              <a:rPr lang="ka-GE" sz="1400" b="0" dirty="0"/>
              <a:t>;</a:t>
            </a:r>
            <a:endParaRPr lang="en-US" sz="1400" b="0" dirty="0"/>
          </a:p>
          <a:p>
            <a:pPr marL="457200" lvl="0" algn="just">
              <a:spcBef>
                <a:spcPts val="1200"/>
              </a:spcBef>
              <a:spcAft>
                <a:spcPts val="1200"/>
              </a:spcAft>
            </a:pPr>
            <a:r>
              <a:rPr lang="ka-GE" sz="1400" b="0" dirty="0"/>
              <a:t>შესრულებული სამუშაოს მიხედვით (</a:t>
            </a:r>
            <a:r>
              <a:rPr lang="en-US" sz="1400" b="0" dirty="0"/>
              <a:t>per case) </a:t>
            </a:r>
            <a:r>
              <a:rPr lang="ka-GE" sz="1400" b="0" dirty="0" smtClean="0"/>
              <a:t>ანაზღაურება, რას მიმწოდებელს დამატებითი მომსახურების ჩატარების/წარდგენის ინტერესს უღვივებს.</a:t>
            </a:r>
            <a:endParaRPr lang="en-US" sz="1400" b="0" dirty="0"/>
          </a:p>
          <a:p>
            <a:pPr marL="457200" algn="just">
              <a:spcBef>
                <a:spcPts val="1200"/>
              </a:spcBef>
              <a:spcAft>
                <a:spcPts val="1200"/>
              </a:spcAft>
            </a:pPr>
            <a:r>
              <a:rPr lang="ka-GE" sz="1400" b="0" dirty="0" smtClean="0"/>
              <a:t>გეგმიურ კომპონენტებში მიმწოდებლის მხრიდან ერთიანი ტარიფის არარსებობა, რაც ზრდის როგორც სახელმწიფო ხარჯებს, ასევე  გავლენას ახდენს პაციენტის მხრიდან თანაგადახდაზე.</a:t>
            </a:r>
            <a:endParaRPr lang="en-US" sz="1400" b="0" dirty="0"/>
          </a:p>
          <a:p>
            <a:pPr algn="just">
              <a:spcBef>
                <a:spcPts val="600"/>
              </a:spcBef>
              <a:spcAft>
                <a:spcPts val="1000"/>
              </a:spcAft>
            </a:pPr>
            <a:endParaRPr lang="en-US" sz="1400" dirty="0"/>
          </a:p>
          <a:p>
            <a:pPr lvl="0" algn="just">
              <a:spcBef>
                <a:spcPts val="600"/>
              </a:spcBef>
              <a:spcAft>
                <a:spcPts val="1000"/>
              </a:spcAft>
            </a:pPr>
            <a:endParaRPr lang="en-US" sz="1400" dirty="0"/>
          </a:p>
          <a:p>
            <a:pPr algn="just">
              <a:spcBef>
                <a:spcPts val="600"/>
              </a:spcBef>
              <a:spcAft>
                <a:spcPts val="1000"/>
              </a:spcAft>
            </a:pPr>
            <a:endParaRPr lang="en-US" sz="1400" dirty="0"/>
          </a:p>
        </p:txBody>
      </p:sp>
    </p:spTree>
    <p:extLst>
      <p:ext uri="{BB962C8B-B14F-4D97-AF65-F5344CB8AC3E}">
        <p14:creationId xmlns:p14="http://schemas.microsoft.com/office/powerpoint/2010/main" val="2653584281"/>
      </p:ext>
    </p:extLst>
  </p:cSld>
  <p:clrMapOvr>
    <a:masterClrMapping/>
  </p:clrMapOvr>
  <p:transition spd="slow">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86800" cy="685800"/>
          </a:xfrm>
        </p:spPr>
        <p:txBody>
          <a:bodyPr>
            <a:normAutofit/>
          </a:bodyPr>
          <a:lstStyle/>
          <a:p>
            <a:r>
              <a:rPr lang="ka-GE" sz="2000" i="1" dirty="0">
                <a:effectLst/>
              </a:rPr>
              <a:t>ეფექტიანობის გაზრდის </a:t>
            </a:r>
            <a:r>
              <a:rPr lang="ka-GE" sz="2000" i="1" dirty="0" smtClean="0">
                <a:effectLst/>
              </a:rPr>
              <a:t>ღონისძიებები</a:t>
            </a:r>
            <a:endParaRPr lang="en-US" sz="2000" dirty="0">
              <a:effectLst/>
            </a:endParaRPr>
          </a:p>
        </p:txBody>
      </p:sp>
      <p:sp>
        <p:nvSpPr>
          <p:cNvPr id="3" name="Content Placeholder 2"/>
          <p:cNvSpPr>
            <a:spLocks noGrp="1"/>
          </p:cNvSpPr>
          <p:nvPr>
            <p:ph idx="1"/>
          </p:nvPr>
        </p:nvSpPr>
        <p:spPr>
          <a:xfrm>
            <a:off x="381000" y="1143000"/>
            <a:ext cx="8305800" cy="4800600"/>
          </a:xfrm>
        </p:spPr>
        <p:txBody>
          <a:bodyPr>
            <a:noAutofit/>
          </a:bodyPr>
          <a:lstStyle/>
          <a:p>
            <a:pPr lvl="0" algn="just">
              <a:spcBef>
                <a:spcPts val="1200"/>
              </a:spcBef>
              <a:spcAft>
                <a:spcPts val="1200"/>
              </a:spcAft>
            </a:pPr>
            <a:r>
              <a:rPr lang="ka-GE" sz="1400" b="0" dirty="0"/>
              <a:t>მიმწოდებელთა პროგრამაში ჩართვის კრიტერიუმების გამკაცრება/სრულყოფა;</a:t>
            </a:r>
            <a:endParaRPr lang="en-US" sz="1400" b="0" dirty="0"/>
          </a:p>
          <a:p>
            <a:pPr lvl="0" algn="just">
              <a:spcBef>
                <a:spcPts val="1200"/>
              </a:spcBef>
              <a:spcAft>
                <a:spcPts val="1200"/>
              </a:spcAft>
            </a:pPr>
            <a:r>
              <a:rPr lang="ka-GE" sz="1400" b="0" dirty="0"/>
              <a:t>სელექტიური კონტაქტირება, პირველ რიგში, გადაუდებელი სტაციონარული მომსახურების კომპონენტში;</a:t>
            </a:r>
            <a:endParaRPr lang="en-US" sz="1400" b="0" dirty="0"/>
          </a:p>
          <a:p>
            <a:pPr lvl="0" algn="just">
              <a:spcBef>
                <a:spcPts val="1200"/>
              </a:spcBef>
              <a:spcAft>
                <a:spcPts val="1200"/>
              </a:spcAft>
            </a:pPr>
            <a:r>
              <a:rPr lang="ka-GE" sz="1400" b="0" dirty="0"/>
              <a:t>საყოველთაო ჯანდაცვის პროვაიდერების ანაზღაურების მექანიზმების და თანაგადახდების წესის სტანდარტიზება (</a:t>
            </a:r>
            <a:r>
              <a:rPr lang="en-US" sz="1400" b="0" dirty="0"/>
              <a:t>DRG, P4P)</a:t>
            </a:r>
            <a:r>
              <a:rPr lang="ka-GE" sz="1400" b="0" dirty="0" smtClean="0"/>
              <a:t>;</a:t>
            </a:r>
            <a:endParaRPr lang="ka-GE" sz="1400" b="0" dirty="0"/>
          </a:p>
          <a:p>
            <a:pPr lvl="0" algn="just">
              <a:spcBef>
                <a:spcPts val="1200"/>
              </a:spcBef>
              <a:spcAft>
                <a:spcPts val="1200"/>
              </a:spcAft>
            </a:pPr>
            <a:r>
              <a:rPr lang="ka-GE" sz="1400" b="0" dirty="0" smtClean="0"/>
              <a:t>დანახარჯების </a:t>
            </a:r>
            <a:r>
              <a:rPr lang="ka-GE" sz="1400" b="0" dirty="0"/>
              <a:t>ოპტიმიზაციისთვის, საყოველთაო ჯანმრთელობის დაცვის პროგრამის ფარგლებში სამედიცინო მომსახურების მომწოდებელთა მიერ საინფორმაციო პორტალზე დაფიქსირებული განფასებების საფუძველზე, მიზანშეწონილია ჩამოყალიბდეს გარკვეული ნოზოლოგიური ჯგუფები (დიაგნოზთან შეჭიდული მსგავსი სირთულის შინაარსობრივად ერთგვარი ინტერვენციების დაჯგუფება) და არსებულ ტარიფის არეალებზე დაყრდნობით სახელმწიფოს მიერ ასანაზღაურებელი ტარიფის დადგენა. ყოველივე ზემოაღნიშნულის საფუძველზე მნიშვნელოვნად გამარტივდება პროგრამის ადმინისტრირება და მოქნილი გახდება შემთხვევათა ანაზღაურების სისტემა; </a:t>
            </a:r>
            <a:endParaRPr lang="en-US" sz="1400" b="0" dirty="0"/>
          </a:p>
          <a:p>
            <a:pPr marL="0" indent="0" algn="just">
              <a:spcBef>
                <a:spcPts val="1200"/>
              </a:spcBef>
              <a:spcAft>
                <a:spcPts val="1200"/>
              </a:spcAft>
              <a:buNone/>
            </a:pPr>
            <a:r>
              <a:rPr lang="ka-GE" sz="1400" b="0" i="1" dirty="0"/>
              <a:t>ამ ეტაპზე  მოქმედებს მსგავსი ტარიფები კარდიოქირურგიულ ნოზოლოგიებზე, დამუშავებულია ტარიფები შემდეგ ნოზოლოგიურ ჯგუფებზე: ოტორინოლარინგოლოგია და ონკოლოგიურ დაავადებათა არაქირურგიული მკურნალობა </a:t>
            </a:r>
            <a:r>
              <a:rPr lang="ka-GE" sz="1400" b="0" dirty="0"/>
              <a:t> </a:t>
            </a:r>
            <a:endParaRPr lang="en-US" sz="1400" b="0" dirty="0"/>
          </a:p>
          <a:p>
            <a:pPr marL="0" indent="0" algn="just">
              <a:spcBef>
                <a:spcPts val="1200"/>
              </a:spcBef>
              <a:spcAft>
                <a:spcPts val="1200"/>
              </a:spcAft>
              <a:buNone/>
            </a:pPr>
            <a:endParaRPr lang="en-US" sz="1400" b="0" dirty="0"/>
          </a:p>
        </p:txBody>
      </p:sp>
    </p:spTree>
    <p:extLst>
      <p:ext uri="{BB962C8B-B14F-4D97-AF65-F5344CB8AC3E}">
        <p14:creationId xmlns:p14="http://schemas.microsoft.com/office/powerpoint/2010/main" val="476633152"/>
      </p:ext>
    </p:extLst>
  </p:cSld>
  <p:clrMapOvr>
    <a:masterClrMapping/>
  </p:clrMapOvr>
  <p:transition spd="slow">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533400"/>
          </a:xfrm>
        </p:spPr>
        <p:txBody>
          <a:bodyPr>
            <a:normAutofit fontScale="90000"/>
          </a:bodyPr>
          <a:lstStyle/>
          <a:p>
            <a:r>
              <a:rPr lang="ka-GE" dirty="0" smtClean="0"/>
              <a:t>ეფექტიანობის გაზრდის ღონისძიებები</a:t>
            </a:r>
            <a:endParaRPr lang="en-US" dirty="0"/>
          </a:p>
        </p:txBody>
      </p:sp>
      <p:sp>
        <p:nvSpPr>
          <p:cNvPr id="3" name="Content Placeholder 2"/>
          <p:cNvSpPr>
            <a:spLocks noGrp="1"/>
          </p:cNvSpPr>
          <p:nvPr>
            <p:ph idx="1"/>
          </p:nvPr>
        </p:nvSpPr>
        <p:spPr>
          <a:xfrm>
            <a:off x="76200" y="914400"/>
            <a:ext cx="8991600" cy="5105400"/>
          </a:xfrm>
        </p:spPr>
        <p:txBody>
          <a:bodyPr>
            <a:noAutofit/>
          </a:bodyPr>
          <a:lstStyle/>
          <a:p>
            <a:pPr algn="just">
              <a:spcBef>
                <a:spcPts val="600"/>
              </a:spcBef>
              <a:spcAft>
                <a:spcPts val="600"/>
              </a:spcAft>
              <a:buFont typeface="Wingdings" pitchFamily="2" charset="2"/>
              <a:buChar char="Ø"/>
            </a:pPr>
            <a:r>
              <a:rPr lang="ka-GE" sz="1200" b="0" dirty="0" smtClean="0"/>
              <a:t>ხარჯთეფექტური </a:t>
            </a:r>
            <a:r>
              <a:rPr lang="ka-GE" sz="1200" b="0" dirty="0"/>
              <a:t>მედიკამენტით მოცვის გაზრდა, მათ შორის, ქრონიკული მდგომარეობების სამკურნალო მედიკამენტებით</a:t>
            </a:r>
            <a:r>
              <a:rPr lang="ka-GE" sz="1200" b="0" dirty="0" smtClean="0"/>
              <a:t>;</a:t>
            </a:r>
            <a:r>
              <a:rPr lang="ka-GE" sz="1200" b="0" dirty="0"/>
              <a:t> </a:t>
            </a:r>
            <a:endParaRPr lang="ka-GE" sz="1200" b="0" dirty="0" smtClean="0"/>
          </a:p>
          <a:p>
            <a:pPr algn="just">
              <a:spcBef>
                <a:spcPts val="600"/>
              </a:spcBef>
              <a:spcAft>
                <a:spcPts val="600"/>
              </a:spcAft>
              <a:buFont typeface="Wingdings" pitchFamily="2" charset="2"/>
              <a:buChar char="Ø"/>
            </a:pPr>
            <a:r>
              <a:rPr lang="ka-GE" sz="1200" b="0" dirty="0" smtClean="0"/>
              <a:t>ადექვატური </a:t>
            </a:r>
            <a:r>
              <a:rPr lang="ka-GE" sz="1200" b="0" dirty="0"/>
              <a:t>შეფასებისა და რაციონალური რეაგირებებისთვის, მიზანშეწონილია ნოზოლოგიური ჯგუფების სახელმწიფოს მიერ ასანაზღაურებელი ტარიფის დადგენის შემდგომ </a:t>
            </a:r>
            <a:r>
              <a:rPr lang="en-US" sz="1200" b="0" dirty="0"/>
              <a:t>DRG </a:t>
            </a:r>
            <a:r>
              <a:rPr lang="ka-GE" sz="1200" b="0" dirty="0"/>
              <a:t>საერთაშორისო პრაქტიკის გათვალისწინებით პაციენტთა მდგომარეობის (თანმხლები პათოლოგიები, დამძმებული ანამნეზი და ა. შ.), ასაკისა და სხვ. მიხედვით განისაზღვროს გარკვეული ინდექსები, რომელთა საშუალებითაც განისაზღვრება ამა თუ იმ ნოზოლოგიურ ჯგუფზე სახელმწიფო მიერ ასანაზღაურებელი მაქსიმალური თანხა. აღნიშნული მნიშვნელოვნად შეამცირებს პროგრამის ფარგლებში ინტენსიური მკურნალობის კოდების ჭარბ გამოყენებას და გაამარტივებს ადმინისტრირებას</a:t>
            </a:r>
            <a:r>
              <a:rPr lang="ka-GE" sz="1200" b="0" dirty="0" smtClean="0"/>
              <a:t>;</a:t>
            </a:r>
            <a:endParaRPr lang="en-US" sz="1200" b="0" dirty="0"/>
          </a:p>
          <a:p>
            <a:pPr lvl="0" algn="just">
              <a:spcBef>
                <a:spcPts val="600"/>
              </a:spcBef>
              <a:spcAft>
                <a:spcPts val="600"/>
              </a:spcAft>
              <a:buFont typeface="Wingdings" pitchFamily="2" charset="2"/>
              <a:buChar char="Ø"/>
            </a:pPr>
            <a:r>
              <a:rPr lang="ka-GE" sz="1200" b="0" dirty="0"/>
              <a:t>კერძო ან ნებაყოფლობითი დაზღვევის მოთხოვნის სტიმულირება;</a:t>
            </a:r>
            <a:endParaRPr lang="en-US" sz="1200" b="0" dirty="0"/>
          </a:p>
          <a:p>
            <a:pPr lvl="0" algn="just">
              <a:spcBef>
                <a:spcPts val="600"/>
              </a:spcBef>
              <a:spcAft>
                <a:spcPts val="600"/>
              </a:spcAft>
              <a:buFont typeface="Wingdings" pitchFamily="2" charset="2"/>
              <a:buChar char="Ø"/>
            </a:pPr>
            <a:r>
              <a:rPr lang="ka-GE" sz="1200" b="0" dirty="0"/>
              <a:t>დაზღვეულთა ბაზების შედარება ყოველთვიურად;</a:t>
            </a:r>
            <a:endParaRPr lang="en-US" sz="1200" b="0" dirty="0"/>
          </a:p>
          <a:p>
            <a:pPr lvl="0" algn="just">
              <a:spcBef>
                <a:spcPts val="600"/>
              </a:spcBef>
              <a:spcAft>
                <a:spcPts val="600"/>
              </a:spcAft>
              <a:buFont typeface="Wingdings" pitchFamily="2" charset="2"/>
              <a:buChar char="Ø"/>
            </a:pPr>
            <a:r>
              <a:rPr lang="ka-GE" sz="1200" b="0" dirty="0"/>
              <a:t>საქართველოს შრომის, ჯანმრთელობისა და სოციალური დაცვის მინისტრის 2016 წლის 4 მარტის N01-9/ნ ბრძანებით დამტკიცებული სამედიცინო დაწესებულებების კლასიფიკაციის მიხედვით </a:t>
            </a:r>
            <a:r>
              <a:rPr lang="ka-GE" sz="1200" b="0" i="1" dirty="0"/>
              <a:t>ხანგრძლივი მოვლის დაწესებულებებსა და ჰოსპისებში პაციენტთა მკურნალობისთვის პროგრამის ფარგლებში ცალკე ნოზოლოგიური კოდის დამატება მდგომარეობის აღწერით და შესაბამისი ტარიფის განსაზღვრა - სტაციონარში ხანგრძლივი დაყოვნების (45 დღე და მეტი) შემდეგ ინტენსიური მკურნალობა/მოვლის შემცირებული ტარიფის დადგენა (</a:t>
            </a:r>
            <a:r>
              <a:rPr lang="ka-GE" sz="1200" b="0" dirty="0"/>
              <a:t>ტარიფის ფარგლებში თანაგადახდის განხილვა); </a:t>
            </a:r>
            <a:endParaRPr lang="en-US" sz="1200" b="0" dirty="0"/>
          </a:p>
          <a:p>
            <a:pPr lvl="0" algn="just">
              <a:spcBef>
                <a:spcPts val="600"/>
              </a:spcBef>
              <a:spcAft>
                <a:spcPts val="600"/>
              </a:spcAft>
              <a:buFont typeface="Wingdings" pitchFamily="2" charset="2"/>
              <a:buChar char="Ø"/>
            </a:pPr>
            <a:r>
              <a:rPr lang="ka-GE" sz="1200" b="0" dirty="0"/>
              <a:t>პირველი დონის ინტენსიური მკურნალობა/მოვლისა და თერაპიული ნოზოლოგიური კოდებისათვის საწოლ/დღის მიხედვით ანაზღაურების პრინციპის ჩანაცვლება ნოზოლოგიური კოდის სრული ტარიფით ანაზღაურების პრიციპით;</a:t>
            </a:r>
            <a:endParaRPr lang="en-US" sz="1200" b="0" dirty="0"/>
          </a:p>
          <a:p>
            <a:pPr lvl="0" algn="just">
              <a:spcBef>
                <a:spcPts val="600"/>
              </a:spcBef>
              <a:spcAft>
                <a:spcPts val="600"/>
              </a:spcAft>
              <a:buFont typeface="Wingdings" pitchFamily="2" charset="2"/>
              <a:buChar char="Ø"/>
            </a:pPr>
            <a:r>
              <a:rPr lang="ka-GE" sz="1200" b="0" dirty="0" smtClean="0"/>
              <a:t>მონიტორინგისთვის </a:t>
            </a:r>
            <a:r>
              <a:rPr lang="ka-GE" sz="1200" b="0" dirty="0"/>
              <a:t>შემთხვევების შერჩევის პროგრამულად განხორციელების შესაძლებლობა, რათა ამოქმედდეს მიმწოდებლების მიერ ყოველდღიურად დაფიქსირებული შემთხვევების შერჩევის ავტომატიზებული სისტემა, რომელიც დაფუძნებული იქნება არსებული რისკების შეფასებასა და შერჩევის ობიექტურ კრიტერიუმებზე წინასწარ დადგენილი პრიორიტეტების ფარგლებში;</a:t>
            </a:r>
            <a:endParaRPr lang="en-US" sz="1200" b="0" dirty="0"/>
          </a:p>
          <a:p>
            <a:pPr lvl="1" algn="just">
              <a:spcBef>
                <a:spcPts val="600"/>
              </a:spcBef>
              <a:spcAft>
                <a:spcPts val="600"/>
              </a:spcAft>
              <a:buFont typeface="Wingdings" pitchFamily="2" charset="2"/>
              <a:buChar char="Ø"/>
            </a:pPr>
            <a:endParaRPr lang="en-US" sz="1200" dirty="0"/>
          </a:p>
        </p:txBody>
      </p:sp>
    </p:spTree>
    <p:extLst>
      <p:ext uri="{BB962C8B-B14F-4D97-AF65-F5344CB8AC3E}">
        <p14:creationId xmlns:p14="http://schemas.microsoft.com/office/powerpoint/2010/main" val="1228235785"/>
      </p:ext>
    </p:extLst>
  </p:cSld>
  <p:clrMapOvr>
    <a:masterClrMapping/>
  </p:clrMapOvr>
  <p:transition spd="slow">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55000" lnSpcReduction="20000"/>
          </a:bodyPr>
          <a:lstStyle/>
          <a:p>
            <a:pPr lvl="0" algn="just">
              <a:spcBef>
                <a:spcPts val="600"/>
              </a:spcBef>
              <a:spcAft>
                <a:spcPts val="600"/>
              </a:spcAft>
              <a:buFont typeface="Wingdings" pitchFamily="2" charset="2"/>
              <a:buChar char="Ø"/>
            </a:pPr>
            <a:r>
              <a:rPr lang="ka-GE" b="0" dirty="0"/>
              <a:t>საყოველთაო ჯანდაცვისა და ჯანდაცვის სხვა სახელმწიფო პროგრამებში პროვაიდერების ანაზღაურების მექანიზმების გამარტივებით </a:t>
            </a:r>
            <a:r>
              <a:rPr lang="en-US" b="0" dirty="0"/>
              <a:t>SSA-</a:t>
            </a:r>
            <a:r>
              <a:rPr lang="ka-GE" b="0" dirty="0"/>
              <a:t>ს ადმინისტრირების გამარტივება და გამჭვირვალობის და აღქმადობის გაზრდა საზოგადოებისა და პაციენტებისთვის;</a:t>
            </a:r>
            <a:endParaRPr lang="en-US" b="0" dirty="0"/>
          </a:p>
          <a:p>
            <a:pPr lvl="0" algn="just">
              <a:spcBef>
                <a:spcPts val="600"/>
              </a:spcBef>
              <a:spcAft>
                <a:spcPts val="600"/>
              </a:spcAft>
              <a:buFont typeface="Wingdings" pitchFamily="2" charset="2"/>
              <a:buChar char="Ø"/>
            </a:pPr>
            <a:r>
              <a:rPr lang="ka-GE" b="0" dirty="0"/>
              <a:t>არამიზანობრივი/ არამართებული და მზარდი გადაუდებელი ინტერვენციების პრევენციის უზრუნვეყოფის მიზნით ხარისხის მართვის მწყობრი სისტემის ჩამოყალიბება ეროვნული გაიდლაინების ბაზაზე და კონტროლების მექანიზმის რაციონალიზაცია საერთაშორისო პრაქტიკაში აპრობირებული სტანდარტების გამოყენებით:</a:t>
            </a:r>
            <a:endParaRPr lang="en-US" b="0" dirty="0"/>
          </a:p>
          <a:p>
            <a:pPr lvl="1" algn="just">
              <a:spcBef>
                <a:spcPts val="600"/>
              </a:spcBef>
              <a:spcAft>
                <a:spcPts val="600"/>
              </a:spcAft>
              <a:buFont typeface="Wingdings" pitchFamily="2" charset="2"/>
              <a:buChar char="q"/>
            </a:pPr>
            <a:r>
              <a:rPr lang="ka-GE" b="0" dirty="0"/>
              <a:t>სამკურნალო დაწესებულებების რეგულირების მექანიზმების გაუმჯობესება, მათ შორის სალიცენზიო და სანებართვო პირობებისა და აკრედიტაციის მექანიზმების სრულყოფა;</a:t>
            </a:r>
            <a:endParaRPr lang="en-US" b="0" dirty="0"/>
          </a:p>
          <a:p>
            <a:pPr lvl="1" algn="just">
              <a:spcBef>
                <a:spcPts val="600"/>
              </a:spcBef>
              <a:spcAft>
                <a:spcPts val="600"/>
              </a:spcAft>
              <a:buFont typeface="Wingdings" pitchFamily="2" charset="2"/>
              <a:buChar char="q"/>
            </a:pPr>
            <a:r>
              <a:rPr lang="ka-GE" b="0" dirty="0"/>
              <a:t>უწყვეტი პროფესიული განვითარების სისტემის დანერგვა და შესაბამისი სტიმულირების მექანიზმის ამოქმედება სამედიცინო პერსონალის მოტივაციისა და კვალიფიკაციის ასამაღლებლად;</a:t>
            </a:r>
            <a:endParaRPr lang="en-US" b="0" dirty="0"/>
          </a:p>
          <a:p>
            <a:pPr lvl="1" algn="just">
              <a:spcBef>
                <a:spcPts val="600"/>
              </a:spcBef>
              <a:spcAft>
                <a:spcPts val="600"/>
              </a:spcAft>
              <a:buFont typeface="Wingdings" pitchFamily="2" charset="2"/>
              <a:buChar char="q"/>
            </a:pPr>
            <a:r>
              <a:rPr lang="ka-GE" b="0" dirty="0"/>
              <a:t>პაციენტთა უსაფრთხოებისა და უფლებების დაცვის გაძლიერება სამედიცინო შეცდომების სისტემური მართვისა და დავების განხილვის ალტერნატიული მექანიზმების შექმნით;</a:t>
            </a:r>
            <a:endParaRPr lang="en-US" b="0" dirty="0"/>
          </a:p>
          <a:p>
            <a:pPr lvl="1" algn="just">
              <a:spcBef>
                <a:spcPts val="600"/>
              </a:spcBef>
              <a:spcAft>
                <a:spcPts val="600"/>
              </a:spcAft>
              <a:buFont typeface="Wingdings" pitchFamily="2" charset="2"/>
              <a:buChar char="q"/>
            </a:pPr>
            <a:r>
              <a:rPr lang="ka-GE" b="0" dirty="0"/>
              <a:t>კლინიკური პრაქტიკის სტანდარტების რეგულარულ განახლება და დანერგვა.</a:t>
            </a:r>
            <a:endParaRPr lang="en-US" b="0" dirty="0"/>
          </a:p>
          <a:p>
            <a:pPr lvl="1" algn="just">
              <a:spcBef>
                <a:spcPts val="600"/>
              </a:spcBef>
              <a:spcAft>
                <a:spcPts val="600"/>
              </a:spcAft>
              <a:buFont typeface="Wingdings" pitchFamily="2" charset="2"/>
              <a:buChar char="q"/>
            </a:pPr>
            <a:r>
              <a:rPr lang="ka-GE" b="0" dirty="0"/>
              <a:t>პჯდ ექიმების გადამზადება და მოტივაციის სისტემის შექმნა</a:t>
            </a:r>
            <a:endParaRPr lang="en-US" b="0" dirty="0"/>
          </a:p>
          <a:p>
            <a:pPr lvl="1" algn="just">
              <a:spcBef>
                <a:spcPts val="600"/>
              </a:spcBef>
              <a:spcAft>
                <a:spcPts val="600"/>
              </a:spcAft>
              <a:buFont typeface="Wingdings" pitchFamily="2" charset="2"/>
              <a:buChar char="q"/>
            </a:pPr>
            <a:r>
              <a:rPr lang="en-US" b="0" dirty="0"/>
              <a:t>SSA</a:t>
            </a:r>
            <a:r>
              <a:rPr lang="ka-GE" b="0" dirty="0"/>
              <a:t>-ს ანალიტიკური შესაძლებლობების გაძლიერება ყოველდღიური ოპერაციების მხარდაჭერისთვის</a:t>
            </a:r>
            <a:endParaRPr lang="en-US" b="0" dirty="0"/>
          </a:p>
        </p:txBody>
      </p:sp>
      <p:sp>
        <p:nvSpPr>
          <p:cNvPr id="4" name="Title 1"/>
          <p:cNvSpPr>
            <a:spLocks noGrp="1"/>
          </p:cNvSpPr>
          <p:nvPr>
            <p:ph type="title"/>
          </p:nvPr>
        </p:nvSpPr>
        <p:spPr>
          <a:xfrm>
            <a:off x="533400" y="381000"/>
            <a:ext cx="8229600" cy="533400"/>
          </a:xfrm>
        </p:spPr>
        <p:txBody>
          <a:bodyPr>
            <a:normAutofit fontScale="90000"/>
          </a:bodyPr>
          <a:lstStyle/>
          <a:p>
            <a:r>
              <a:rPr lang="ka-GE" dirty="0" smtClean="0"/>
              <a:t>ეფექტიანობის გაზრდის გზები</a:t>
            </a:r>
            <a:endParaRPr lang="en-US" dirty="0"/>
          </a:p>
        </p:txBody>
      </p:sp>
    </p:spTree>
    <p:extLst>
      <p:ext uri="{BB962C8B-B14F-4D97-AF65-F5344CB8AC3E}">
        <p14:creationId xmlns:p14="http://schemas.microsoft.com/office/powerpoint/2010/main" val="456714281"/>
      </p:ext>
    </p:extLst>
  </p:cSld>
  <p:clrMapOvr>
    <a:masterClrMapping/>
  </p:clrMapOvr>
  <p:transition spd="slow">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762000"/>
          </a:xfrm>
        </p:spPr>
        <p:txBody>
          <a:bodyPr/>
          <a:lstStyle/>
          <a:p>
            <a:r>
              <a:rPr lang="ka-GE" dirty="0"/>
              <a:t>ეფექტიანობის გაზრდის </a:t>
            </a:r>
            <a:r>
              <a:rPr lang="ka-GE" dirty="0" smtClean="0"/>
              <a:t>გზები</a:t>
            </a:r>
            <a:endParaRPr lang="en-US" dirty="0"/>
          </a:p>
        </p:txBody>
      </p:sp>
      <p:sp>
        <p:nvSpPr>
          <p:cNvPr id="3" name="Content Placeholder 2"/>
          <p:cNvSpPr>
            <a:spLocks noGrp="1"/>
          </p:cNvSpPr>
          <p:nvPr>
            <p:ph idx="1"/>
          </p:nvPr>
        </p:nvSpPr>
        <p:spPr>
          <a:xfrm>
            <a:off x="228600" y="1447800"/>
            <a:ext cx="8763000" cy="4876800"/>
          </a:xfrm>
        </p:spPr>
        <p:txBody>
          <a:bodyPr>
            <a:noAutofit/>
          </a:bodyPr>
          <a:lstStyle/>
          <a:p>
            <a:pPr algn="just">
              <a:spcBef>
                <a:spcPts val="1200"/>
              </a:spcBef>
              <a:spcAft>
                <a:spcPts val="1200"/>
              </a:spcAft>
            </a:pPr>
            <a:r>
              <a:rPr lang="en-US" sz="1600" b="0" dirty="0" err="1" smtClean="0"/>
              <a:t>გადაუდებელი</a:t>
            </a:r>
            <a:r>
              <a:rPr lang="en-US" sz="1600" b="0" dirty="0" smtClean="0"/>
              <a:t> </a:t>
            </a:r>
            <a:r>
              <a:rPr lang="en-US" sz="1600" b="0" dirty="0" err="1"/>
              <a:t>მომსახურების</a:t>
            </a:r>
            <a:r>
              <a:rPr lang="en-US" sz="1600" b="0" dirty="0"/>
              <a:t> </a:t>
            </a:r>
            <a:r>
              <a:rPr lang="en-US" sz="1600" b="0" dirty="0" err="1"/>
              <a:t>კომპონენტის</a:t>
            </a:r>
            <a:r>
              <a:rPr lang="en-US" sz="1600" b="0" dirty="0"/>
              <a:t> </a:t>
            </a:r>
            <a:r>
              <a:rPr lang="en-US" sz="1600" b="0" dirty="0" err="1"/>
              <a:t>ფარგლებში</a:t>
            </a:r>
            <a:r>
              <a:rPr lang="en-US" sz="1600" b="0" dirty="0"/>
              <a:t> </a:t>
            </a:r>
            <a:r>
              <a:rPr lang="en-US" sz="1600" b="0" dirty="0" err="1"/>
              <a:t>მიმწოდებლებისთვის</a:t>
            </a:r>
            <a:r>
              <a:rPr lang="en-US" sz="1600" b="0" dirty="0"/>
              <a:t> </a:t>
            </a:r>
            <a:r>
              <a:rPr lang="ka-GE" sz="1600" b="0" dirty="0"/>
              <a:t>არამიზნობრივი </a:t>
            </a:r>
            <a:r>
              <a:rPr lang="en-US" sz="1600" b="0" dirty="0" err="1"/>
              <a:t>რეფერალის</a:t>
            </a:r>
            <a:r>
              <a:rPr lang="en-US" sz="1600" b="0" dirty="0"/>
              <a:t> </a:t>
            </a:r>
            <a:r>
              <a:rPr lang="en-US" sz="1600" b="0" dirty="0" err="1"/>
              <a:t>განხორციელების</a:t>
            </a:r>
            <a:r>
              <a:rPr lang="en-US" sz="1600" b="0" dirty="0"/>
              <a:t> </a:t>
            </a:r>
            <a:r>
              <a:rPr lang="en-US" sz="1600" b="0" dirty="0" err="1"/>
              <a:t>შეზღუდვა</a:t>
            </a:r>
            <a:r>
              <a:rPr lang="en-US" sz="1600" b="0" dirty="0"/>
              <a:t> - </a:t>
            </a:r>
            <a:r>
              <a:rPr lang="ka-GE" sz="1600" b="0" dirty="0"/>
              <a:t>დაწესებულებიდან </a:t>
            </a:r>
            <a:r>
              <a:rPr lang="en-US" sz="1600" b="0" dirty="0" err="1"/>
              <a:t>გადაყვანა</a:t>
            </a:r>
            <a:r>
              <a:rPr lang="en-US" sz="1600" b="0" dirty="0"/>
              <a:t> </a:t>
            </a:r>
            <a:r>
              <a:rPr lang="en-US" sz="1600" b="0" dirty="0" err="1"/>
              <a:t>განხორციელდეს</a:t>
            </a:r>
            <a:r>
              <a:rPr lang="en-US" sz="1600" b="0" dirty="0"/>
              <a:t> </a:t>
            </a:r>
            <a:r>
              <a:rPr lang="en-US" sz="1600" b="0" dirty="0" err="1"/>
              <a:t>მხოლოდ</a:t>
            </a:r>
            <a:r>
              <a:rPr lang="en-US" sz="1600" b="0" dirty="0"/>
              <a:t> </a:t>
            </a:r>
            <a:r>
              <a:rPr lang="en-US" sz="1600" b="0" dirty="0" err="1"/>
              <a:t>ჩვენების</a:t>
            </a:r>
            <a:r>
              <a:rPr lang="en-US" sz="1600" b="0" dirty="0"/>
              <a:t> </a:t>
            </a:r>
            <a:r>
              <a:rPr lang="en-US" sz="1600" b="0" dirty="0" err="1"/>
              <a:t>მიხედვით</a:t>
            </a:r>
            <a:r>
              <a:rPr lang="en-US" sz="1600" b="0" dirty="0"/>
              <a:t> </a:t>
            </a:r>
            <a:r>
              <a:rPr lang="en-US" sz="1600" b="0" dirty="0" err="1"/>
              <a:t>სასწრაფო</a:t>
            </a:r>
            <a:r>
              <a:rPr lang="en-US" sz="1600" b="0" dirty="0"/>
              <a:t> </a:t>
            </a:r>
            <a:r>
              <a:rPr lang="en-US" sz="1600" b="0" dirty="0" err="1"/>
              <a:t>გადაუდებელი</a:t>
            </a:r>
            <a:r>
              <a:rPr lang="en-US" sz="1600" b="0" dirty="0"/>
              <a:t> </a:t>
            </a:r>
            <a:r>
              <a:rPr lang="en-US" sz="1600" b="0" dirty="0" err="1"/>
              <a:t>დახმარებ</a:t>
            </a:r>
            <a:r>
              <a:rPr lang="ka-GE" sz="1600" b="0" dirty="0"/>
              <a:t>ის</a:t>
            </a:r>
            <a:r>
              <a:rPr lang="en-US" sz="1600" b="0" dirty="0"/>
              <a:t>ა </a:t>
            </a:r>
            <a:r>
              <a:rPr lang="en-US" sz="1600" b="0" dirty="0" err="1"/>
              <a:t>და</a:t>
            </a:r>
            <a:r>
              <a:rPr lang="en-US" sz="1600" b="0" dirty="0"/>
              <a:t> </a:t>
            </a:r>
            <a:r>
              <a:rPr lang="en-US" sz="1600" b="0" dirty="0" err="1"/>
              <a:t>სამედიცინო</a:t>
            </a:r>
            <a:r>
              <a:rPr lang="en-US" sz="1600" b="0" dirty="0"/>
              <a:t> </a:t>
            </a:r>
            <a:r>
              <a:rPr lang="en-US" sz="1600" b="0" dirty="0" err="1"/>
              <a:t>ტრანსპორტირებ</a:t>
            </a:r>
            <a:r>
              <a:rPr lang="ka-GE" sz="1600" b="0" dirty="0"/>
              <a:t>ის სახელმწიფო პროგრამის რეფერალური </a:t>
            </a:r>
            <a:r>
              <a:rPr lang="ka-GE" sz="1600" b="0" dirty="0" smtClean="0"/>
              <a:t>დახმარების </a:t>
            </a:r>
            <a:r>
              <a:rPr lang="ka-GE" sz="1600" b="0" dirty="0"/>
              <a:t>კომპონენტის </a:t>
            </a:r>
            <a:r>
              <a:rPr lang="ka-GE" sz="1600" b="0" dirty="0" smtClean="0"/>
              <a:t>ფარგლებში</a:t>
            </a:r>
          </a:p>
          <a:p>
            <a:pPr algn="just">
              <a:spcBef>
                <a:spcPts val="1200"/>
              </a:spcBef>
              <a:spcAft>
                <a:spcPts val="1200"/>
              </a:spcAft>
            </a:pPr>
            <a:r>
              <a:rPr lang="ka-GE" sz="1600" b="0" dirty="0" smtClean="0"/>
              <a:t>ხანგრძლივი </a:t>
            </a:r>
            <a:r>
              <a:rPr lang="ka-GE" sz="1600" b="0" dirty="0"/>
              <a:t>მოვლის დაწესებულებებსა და ჰოსპისებში პაციენტთა მკურნალობისთვის პროგრამის ფარგლებში </a:t>
            </a:r>
            <a:r>
              <a:rPr lang="ka-GE" sz="1600" b="0" dirty="0" smtClean="0"/>
              <a:t>ცალკეული </a:t>
            </a:r>
            <a:r>
              <a:rPr lang="ka-GE" sz="1600" b="0" dirty="0"/>
              <a:t>ნოზოლოგიური </a:t>
            </a:r>
            <a:r>
              <a:rPr lang="ka-GE" sz="1600" b="0" dirty="0" smtClean="0"/>
              <a:t>კოდის/მდგომარეობის აღწერა </a:t>
            </a:r>
            <a:r>
              <a:rPr lang="ka-GE" sz="1600" b="0" dirty="0"/>
              <a:t>და შესაბამისი ტარიფის </a:t>
            </a:r>
            <a:r>
              <a:rPr lang="ka-GE" sz="1600" b="0" dirty="0" smtClean="0"/>
              <a:t>განსაზღვრა</a:t>
            </a:r>
          </a:p>
          <a:p>
            <a:pPr lvl="0" algn="just">
              <a:spcAft>
                <a:spcPts val="600"/>
              </a:spcAft>
            </a:pPr>
            <a:endParaRPr lang="en-US" dirty="0"/>
          </a:p>
          <a:p>
            <a:pPr marL="0" indent="0">
              <a:buNone/>
            </a:pPr>
            <a:endParaRPr lang="en-US" dirty="0"/>
          </a:p>
        </p:txBody>
      </p:sp>
    </p:spTree>
    <p:extLst>
      <p:ext uri="{BB962C8B-B14F-4D97-AF65-F5344CB8AC3E}">
        <p14:creationId xmlns:p14="http://schemas.microsoft.com/office/powerpoint/2010/main" val="405509223"/>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609600"/>
          </a:xfrm>
        </p:spPr>
        <p:txBody>
          <a:bodyPr>
            <a:normAutofit/>
          </a:bodyPr>
          <a:lstStyle/>
          <a:p>
            <a:r>
              <a:rPr lang="ka-GE" dirty="0"/>
              <a:t>პროგრამის მოსარგებლეები:</a:t>
            </a:r>
            <a:endParaRPr lang="en-US" dirty="0"/>
          </a:p>
        </p:txBody>
      </p:sp>
      <p:sp>
        <p:nvSpPr>
          <p:cNvPr id="3" name="Content Placeholder 2"/>
          <p:cNvSpPr>
            <a:spLocks noGrp="1"/>
          </p:cNvSpPr>
          <p:nvPr>
            <p:ph idx="1"/>
          </p:nvPr>
        </p:nvSpPr>
        <p:spPr>
          <a:xfrm>
            <a:off x="152400" y="914400"/>
            <a:ext cx="8686800" cy="5638800"/>
          </a:xfrm>
        </p:spPr>
        <p:txBody>
          <a:bodyPr>
            <a:normAutofit/>
          </a:bodyPr>
          <a:lstStyle/>
          <a:p>
            <a:pPr marL="681037" lvl="0"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err="1" smtClean="0"/>
              <a:t>პირები</a:t>
            </a:r>
            <a:r>
              <a:rPr lang="en-US" sz="1700" b="0" dirty="0"/>
              <a:t>, </a:t>
            </a:r>
            <a:r>
              <a:rPr lang="ka-GE" sz="1700" b="0" dirty="0" smtClean="0"/>
              <a:t>რომელებიც </a:t>
            </a:r>
            <a:r>
              <a:rPr lang="en-US" sz="1700" b="0" dirty="0" smtClean="0"/>
              <a:t>2013 </a:t>
            </a:r>
            <a:r>
              <a:rPr lang="en-US" sz="1700" b="0" dirty="0" err="1"/>
              <a:t>წლის</a:t>
            </a:r>
            <a:r>
              <a:rPr lang="en-US" sz="1700" b="0" dirty="0"/>
              <a:t> 1 </a:t>
            </a:r>
            <a:r>
              <a:rPr lang="en-US" sz="1700" b="0" dirty="0" err="1"/>
              <a:t>ივლისის</a:t>
            </a:r>
            <a:r>
              <a:rPr lang="en-US" sz="1700" b="0" dirty="0"/>
              <a:t> </a:t>
            </a:r>
            <a:r>
              <a:rPr lang="en-US" sz="1700" b="0" dirty="0" err="1" smtClean="0"/>
              <a:t>მდგო­მარეობით</a:t>
            </a:r>
            <a:r>
              <a:rPr lang="ka-GE" sz="1700" b="0" dirty="0" smtClean="0"/>
              <a:t> არ სარგებლობდნენ</a:t>
            </a:r>
            <a:r>
              <a:rPr lang="en-US" sz="1700" b="0" dirty="0" smtClean="0"/>
              <a:t> </a:t>
            </a:r>
            <a:r>
              <a:rPr lang="en-US" sz="1700" b="0" dirty="0" err="1"/>
              <a:t>კერძო</a:t>
            </a:r>
            <a:r>
              <a:rPr lang="en-US" sz="1700" b="0" dirty="0"/>
              <a:t> </a:t>
            </a:r>
            <a:r>
              <a:rPr lang="ka-GE" sz="1700" b="0" dirty="0" smtClean="0"/>
              <a:t>ან </a:t>
            </a:r>
            <a:r>
              <a:rPr lang="en-US" sz="1700" b="0" dirty="0" err="1" smtClean="0"/>
              <a:t>საბიუჯეტო</a:t>
            </a:r>
            <a:r>
              <a:rPr lang="ka-GE" sz="1700" b="0" dirty="0" smtClean="0"/>
              <a:t> </a:t>
            </a:r>
            <a:r>
              <a:rPr lang="en-US" sz="1700" b="0" dirty="0" err="1" smtClean="0"/>
              <a:t>სადაზღვევო</a:t>
            </a:r>
            <a:r>
              <a:rPr lang="en-US" sz="1700" b="0" dirty="0" smtClean="0"/>
              <a:t> </a:t>
            </a:r>
            <a:r>
              <a:rPr lang="en-US" sz="1700" b="0" dirty="0" err="1" smtClean="0"/>
              <a:t>სქემებ</a:t>
            </a:r>
            <a:r>
              <a:rPr lang="ka-GE" sz="1700" b="0" dirty="0" smtClean="0"/>
              <a:t>ით</a:t>
            </a:r>
            <a:r>
              <a:rPr lang="ka-GE" sz="1700" b="0" dirty="0"/>
              <a:t> </a:t>
            </a:r>
            <a:r>
              <a:rPr lang="ka-GE" sz="1700" dirty="0" smtClean="0"/>
              <a:t>(საბაზისო პაკეტი)</a:t>
            </a:r>
            <a:endParaRPr lang="en-US" sz="1700" dirty="0"/>
          </a:p>
          <a:p>
            <a:pPr marL="509778" lvl="1" indent="0" algn="just">
              <a:lnSpc>
                <a:spcPct val="120000"/>
              </a:lnSpc>
              <a:spcBef>
                <a:spcPts val="1200"/>
              </a:spcBef>
              <a:spcAft>
                <a:spcPts val="600"/>
              </a:spcAft>
              <a:buClr>
                <a:schemeClr val="accent1">
                  <a:lumMod val="50000"/>
                </a:schemeClr>
              </a:buClr>
              <a:buSzPct val="100000"/>
              <a:buNone/>
            </a:pPr>
            <a:r>
              <a:rPr lang="en-US" sz="1700" b="0" dirty="0" err="1" smtClean="0"/>
              <a:t>მოქალაქე</a:t>
            </a:r>
            <a:r>
              <a:rPr lang="ka-GE" sz="1700" b="0" dirty="0" smtClean="0"/>
              <a:t>ები, რომელთაც</a:t>
            </a:r>
            <a:r>
              <a:rPr lang="en-US" sz="1700" b="0" dirty="0" smtClean="0"/>
              <a:t> 2013 </a:t>
            </a:r>
            <a:r>
              <a:rPr lang="en-US" sz="1700" b="0" dirty="0" err="1"/>
              <a:t>წლის</a:t>
            </a:r>
            <a:r>
              <a:rPr lang="en-US" sz="1700" b="0" dirty="0"/>
              <a:t> 1 </a:t>
            </a:r>
            <a:r>
              <a:rPr lang="en-US" sz="1700" b="0" dirty="0" err="1"/>
              <a:t>ივლისის</a:t>
            </a:r>
            <a:r>
              <a:rPr lang="en-US" sz="1700" b="0" dirty="0"/>
              <a:t> </a:t>
            </a:r>
            <a:r>
              <a:rPr lang="en-US" sz="1700" b="0" dirty="0" err="1"/>
              <a:t>შემდგომ</a:t>
            </a:r>
            <a:r>
              <a:rPr lang="en-US" sz="1700" b="0" dirty="0"/>
              <a:t>, </a:t>
            </a:r>
            <a:r>
              <a:rPr lang="en-US" sz="1700" b="0" dirty="0" err="1" smtClean="0"/>
              <a:t>შეუწყდა</a:t>
            </a:r>
            <a:r>
              <a:rPr lang="en-US" sz="1700" b="0" dirty="0" smtClean="0"/>
              <a:t> </a:t>
            </a:r>
            <a:r>
              <a:rPr lang="en-US" sz="1700" b="0" dirty="0" err="1"/>
              <a:t>სადაზღვევო</a:t>
            </a:r>
            <a:r>
              <a:rPr lang="en-US" sz="1700" b="0" dirty="0"/>
              <a:t> </a:t>
            </a:r>
            <a:r>
              <a:rPr lang="en-US" sz="1700" b="0" dirty="0" err="1" smtClean="0"/>
              <a:t>კონტრაქტი</a:t>
            </a:r>
            <a:r>
              <a:rPr lang="ka-GE" sz="1700" b="0" dirty="0" smtClean="0"/>
              <a:t> (</a:t>
            </a:r>
            <a:r>
              <a:rPr lang="en-US" sz="1700" dirty="0" err="1" smtClean="0"/>
              <a:t>მინიმალური</a:t>
            </a:r>
            <a:r>
              <a:rPr lang="en-US" sz="1700" dirty="0" smtClean="0"/>
              <a:t> </a:t>
            </a:r>
            <a:r>
              <a:rPr lang="en-US" sz="1700" dirty="0" err="1" smtClean="0"/>
              <a:t>პაკეტი</a:t>
            </a:r>
            <a:r>
              <a:rPr lang="ka-GE" sz="1700" dirty="0" smtClean="0"/>
              <a:t>)</a:t>
            </a:r>
            <a:r>
              <a:rPr lang="en-US" sz="1700" b="0" dirty="0"/>
              <a:t> </a:t>
            </a:r>
            <a:endParaRPr lang="en-US" sz="1700" b="0" dirty="0" smtClean="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err="1" smtClean="0"/>
              <a:t>ჯანმრთელობის</a:t>
            </a:r>
            <a:r>
              <a:rPr lang="en-US" sz="1700" b="0" dirty="0" smtClean="0"/>
              <a:t> </a:t>
            </a:r>
            <a:r>
              <a:rPr lang="en-US" sz="1700" b="0" dirty="0" err="1" smtClean="0"/>
              <a:t>დაზღვევის</a:t>
            </a:r>
            <a:r>
              <a:rPr lang="en-US" sz="1700" b="0" dirty="0" smtClean="0"/>
              <a:t> </a:t>
            </a:r>
            <a:r>
              <a:rPr lang="en-US" sz="1700" b="0" dirty="0" err="1" smtClean="0"/>
              <a:t>არმქონე</a:t>
            </a:r>
            <a:r>
              <a:rPr lang="en-US" sz="1700" b="0" dirty="0" smtClean="0"/>
              <a:t> </a:t>
            </a:r>
            <a:r>
              <a:rPr lang="en-US" sz="1700" b="0" dirty="0" err="1" smtClean="0"/>
              <a:t>ომისა</a:t>
            </a:r>
            <a:r>
              <a:rPr lang="en-US" sz="1700" b="0" dirty="0" smtClean="0"/>
              <a:t> </a:t>
            </a:r>
            <a:r>
              <a:rPr lang="en-US" sz="1700" b="0" dirty="0" err="1" smtClean="0"/>
              <a:t>და</a:t>
            </a:r>
            <a:r>
              <a:rPr lang="en-US" sz="1700" b="0" dirty="0" smtClean="0"/>
              <a:t> </a:t>
            </a:r>
            <a:r>
              <a:rPr lang="en-US" sz="1700" b="0" dirty="0" err="1" smtClean="0"/>
              <a:t>სამხედრო</a:t>
            </a:r>
            <a:r>
              <a:rPr lang="en-US" sz="1700" b="0" dirty="0" smtClean="0"/>
              <a:t> </a:t>
            </a:r>
            <a:r>
              <a:rPr lang="en-US" sz="1700" b="0" dirty="0" err="1" smtClean="0"/>
              <a:t>ძალების</a:t>
            </a:r>
            <a:r>
              <a:rPr lang="en-US" sz="1700" b="0" dirty="0" smtClean="0"/>
              <a:t> </a:t>
            </a:r>
            <a:r>
              <a:rPr lang="en-US" sz="1700" b="0" dirty="0" err="1" smtClean="0"/>
              <a:t>ვეტერანები</a:t>
            </a:r>
            <a:r>
              <a:rPr lang="en-US" sz="1700" b="0" dirty="0" smtClean="0"/>
              <a:t> </a:t>
            </a:r>
            <a:r>
              <a:rPr lang="ka-GE" sz="1700" b="0" dirty="0"/>
              <a:t>(</a:t>
            </a:r>
            <a:r>
              <a:rPr lang="en-US" sz="1700" dirty="0" err="1" smtClean="0"/>
              <a:t>ვეტერანების</a:t>
            </a:r>
            <a:r>
              <a:rPr lang="en-US" sz="1700" dirty="0" smtClean="0"/>
              <a:t> </a:t>
            </a:r>
            <a:r>
              <a:rPr lang="en-US" sz="1700" dirty="0" err="1" smtClean="0"/>
              <a:t>პაკეტი</a:t>
            </a:r>
            <a:r>
              <a:rPr lang="ka-GE" sz="1700" dirty="0" smtClean="0"/>
              <a:t>)</a:t>
            </a:r>
            <a:endParaRPr lang="en-US" sz="1700" dirty="0" smtClean="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ka-GE" sz="1700" b="0" dirty="0" smtClean="0"/>
              <a:t>სიღარიბის ზღვარს ქვემოთ მყოფი მოსახლეობა, </a:t>
            </a:r>
            <a:r>
              <a:rPr lang="ka-GE" sz="1700" b="0" i="1" dirty="0" smtClean="0"/>
              <a:t>პედაგოგები, </a:t>
            </a:r>
            <a:r>
              <a:rPr lang="ka-GE" sz="1700" b="0" dirty="0" smtClean="0"/>
              <a:t>მინდობით აღზრდაში მყოფი ბავშვები და სხვ. </a:t>
            </a:r>
            <a:r>
              <a:rPr lang="ka-GE" sz="1700" dirty="0" smtClean="0"/>
              <a:t>(</a:t>
            </a:r>
            <a:r>
              <a:rPr lang="en-US" sz="1700" dirty="0" err="1" smtClean="0"/>
              <a:t>მიზნობრივი</a:t>
            </a:r>
            <a:r>
              <a:rPr lang="en-US" sz="1700" dirty="0" smtClean="0"/>
              <a:t> </a:t>
            </a:r>
            <a:r>
              <a:rPr lang="en-US" sz="1700" dirty="0" err="1" smtClean="0"/>
              <a:t>ჯგუფ</a:t>
            </a:r>
            <a:r>
              <a:rPr lang="ka-GE" sz="1700" dirty="0" smtClean="0"/>
              <a:t>ებ</a:t>
            </a:r>
            <a:r>
              <a:rPr lang="en-US" sz="1700" dirty="0" smtClean="0"/>
              <a:t>ი</a:t>
            </a:r>
            <a:r>
              <a:rPr lang="ka-GE" sz="1700" dirty="0" smtClean="0"/>
              <a:t> )</a:t>
            </a:r>
            <a:endParaRPr lang="en-US" sz="1700" dirty="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smtClean="0"/>
              <a:t>0-5 </a:t>
            </a:r>
            <a:r>
              <a:rPr lang="en-US" sz="1700" b="0" dirty="0" err="1"/>
              <a:t>წლის</a:t>
            </a:r>
            <a:r>
              <a:rPr lang="en-US" sz="1700" b="0" dirty="0"/>
              <a:t> </a:t>
            </a:r>
            <a:r>
              <a:rPr lang="en-US" sz="1700" b="0" dirty="0" err="1" smtClean="0"/>
              <a:t>ასაკის</a:t>
            </a:r>
            <a:r>
              <a:rPr lang="en-US" sz="1700" b="0" dirty="0" smtClean="0"/>
              <a:t> </a:t>
            </a:r>
            <a:r>
              <a:rPr lang="en-US" sz="1700" b="0" dirty="0" err="1"/>
              <a:t>ბავშვების</a:t>
            </a:r>
            <a:r>
              <a:rPr lang="en-US" sz="1700" b="0" dirty="0"/>
              <a:t>, </a:t>
            </a:r>
            <a:r>
              <a:rPr lang="en-US" sz="1700" b="0" dirty="0" err="1" smtClean="0"/>
              <a:t>საპენსიო</a:t>
            </a:r>
            <a:r>
              <a:rPr lang="en-US" sz="1700" b="0" dirty="0" smtClean="0"/>
              <a:t> </a:t>
            </a:r>
            <a:r>
              <a:rPr lang="en-US" sz="1700" b="0" dirty="0" err="1"/>
              <a:t>ასაკის</a:t>
            </a:r>
            <a:r>
              <a:rPr lang="en-US" sz="1700" b="0" dirty="0"/>
              <a:t> </a:t>
            </a:r>
            <a:r>
              <a:rPr lang="en-US" sz="1700" b="0" dirty="0" err="1" smtClean="0"/>
              <a:t>მოსახლეობა</a:t>
            </a:r>
            <a:r>
              <a:rPr lang="en-US" sz="1700" b="0" dirty="0" smtClean="0"/>
              <a:t>, </a:t>
            </a:r>
            <a:r>
              <a:rPr lang="en-US" sz="1700" b="0" dirty="0" err="1" smtClean="0"/>
              <a:t>სტუდენტები</a:t>
            </a:r>
            <a:r>
              <a:rPr lang="en-US" sz="1700" b="0" dirty="0" smtClean="0"/>
              <a:t>, </a:t>
            </a:r>
            <a:r>
              <a:rPr lang="en-US" sz="1700" b="0" dirty="0" err="1"/>
              <a:t>შეზღუდული</a:t>
            </a:r>
            <a:r>
              <a:rPr lang="en-US" sz="1700" b="0" dirty="0"/>
              <a:t> </a:t>
            </a:r>
            <a:r>
              <a:rPr lang="en-US" sz="1700" b="0" dirty="0" err="1"/>
              <a:t>შესაძლებლობის</a:t>
            </a:r>
            <a:r>
              <a:rPr lang="en-US" sz="1700" b="0" dirty="0"/>
              <a:t> </a:t>
            </a:r>
            <a:r>
              <a:rPr lang="en-US" sz="1700" b="0" dirty="0" err="1"/>
              <a:t>მქონე</a:t>
            </a:r>
            <a:r>
              <a:rPr lang="en-US" sz="1700" b="0" dirty="0"/>
              <a:t> </a:t>
            </a:r>
            <a:r>
              <a:rPr lang="en-US" sz="1700" b="0" dirty="0" err="1" smtClean="0"/>
              <a:t>ბავშვ</a:t>
            </a:r>
            <a:r>
              <a:rPr lang="ka-GE" sz="1700" b="0" dirty="0" smtClean="0"/>
              <a:t>ები,</a:t>
            </a:r>
            <a:r>
              <a:rPr lang="en-US" sz="1700" b="0" dirty="0" smtClean="0"/>
              <a:t> </a:t>
            </a:r>
            <a:r>
              <a:rPr lang="en-US" sz="1700" b="0" dirty="0" err="1"/>
              <a:t>მკვეთრად</a:t>
            </a:r>
            <a:r>
              <a:rPr lang="en-US" sz="1700" b="0" dirty="0"/>
              <a:t> </a:t>
            </a:r>
            <a:r>
              <a:rPr lang="en-US" sz="1700" b="0" dirty="0" err="1"/>
              <a:t>გამოხატული</a:t>
            </a:r>
            <a:r>
              <a:rPr lang="en-US" sz="1700" b="0" dirty="0"/>
              <a:t> </a:t>
            </a:r>
            <a:r>
              <a:rPr lang="en-US" sz="1700" b="0" dirty="0" err="1"/>
              <a:t>შეზღუდული</a:t>
            </a:r>
            <a:r>
              <a:rPr lang="en-US" sz="1700" b="0" dirty="0"/>
              <a:t> </a:t>
            </a:r>
            <a:r>
              <a:rPr lang="en-US" sz="1700" b="0" dirty="0" err="1"/>
              <a:t>შესაძლებლობის</a:t>
            </a:r>
            <a:r>
              <a:rPr lang="en-US" sz="1700" b="0" dirty="0"/>
              <a:t> </a:t>
            </a:r>
            <a:r>
              <a:rPr lang="en-US" sz="1700" b="0" dirty="0" err="1"/>
              <a:t>მქონე</a:t>
            </a:r>
            <a:r>
              <a:rPr lang="en-US" sz="1700" b="0" dirty="0"/>
              <a:t> </a:t>
            </a:r>
            <a:r>
              <a:rPr lang="en-US" sz="1700" b="0" dirty="0" err="1" smtClean="0"/>
              <a:t>პირ</a:t>
            </a:r>
            <a:r>
              <a:rPr lang="ka-GE" sz="1700" b="0" dirty="0" smtClean="0"/>
              <a:t>ები</a:t>
            </a:r>
            <a:r>
              <a:rPr lang="en-US" sz="1700" b="0" dirty="0" smtClean="0"/>
              <a:t> </a:t>
            </a:r>
            <a:r>
              <a:rPr lang="en-US" sz="1700" dirty="0" smtClean="0"/>
              <a:t>(</a:t>
            </a:r>
            <a:r>
              <a:rPr lang="en-US" sz="1700" dirty="0" err="1"/>
              <a:t>ასაკობრივი</a:t>
            </a:r>
            <a:r>
              <a:rPr lang="en-US" sz="1700" dirty="0"/>
              <a:t> </a:t>
            </a:r>
            <a:r>
              <a:rPr lang="en-US" sz="1700" dirty="0" err="1" smtClean="0"/>
              <a:t>ჯგუფ</a:t>
            </a:r>
            <a:r>
              <a:rPr lang="ka-GE" sz="1700" dirty="0" smtClean="0"/>
              <a:t>ებ</a:t>
            </a:r>
            <a:r>
              <a:rPr lang="en-US" sz="1700" dirty="0" smtClean="0"/>
              <a:t>ი).</a:t>
            </a:r>
            <a:endParaRPr lang="en-US" sz="1700" dirty="0"/>
          </a:p>
          <a:p>
            <a:pPr>
              <a:spcBef>
                <a:spcPts val="1200"/>
              </a:spcBef>
            </a:pPr>
            <a:endParaRPr lang="en-US" sz="1700" b="0" dirty="0"/>
          </a:p>
        </p:txBody>
      </p:sp>
    </p:spTree>
    <p:extLst>
      <p:ext uri="{BB962C8B-B14F-4D97-AF65-F5344CB8AC3E}">
        <p14:creationId xmlns:p14="http://schemas.microsoft.com/office/powerpoint/2010/main" val="1642897331"/>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229600" cy="381000"/>
          </a:xfrm>
        </p:spPr>
        <p:txBody>
          <a:bodyPr>
            <a:normAutofit fontScale="90000"/>
          </a:bodyPr>
          <a:lstStyle/>
          <a:p>
            <a:r>
              <a:rPr lang="ka-GE" dirty="0" smtClean="0"/>
              <a:t>მოსარგებლეთა რაოდენობა</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95070330"/>
              </p:ext>
            </p:extLst>
          </p:nvPr>
        </p:nvGraphicFramePr>
        <p:xfrm>
          <a:off x="609600" y="1066800"/>
          <a:ext cx="8153400" cy="4953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9472082"/>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58200" cy="914400"/>
          </a:xfrm>
        </p:spPr>
        <p:txBody>
          <a:bodyPr>
            <a:normAutofit/>
          </a:bodyPr>
          <a:lstStyle/>
          <a:p>
            <a:r>
              <a:rPr lang="ka-GE" sz="1600" dirty="0" smtClean="0"/>
              <a:t>პროგრამის ფარგლებში დაფიქსირებული  შემთხვევების რაოდენობა აღემატება 3 მლნ-ს.</a:t>
            </a:r>
            <a:endParaRPr lang="en-US" sz="1600" dirty="0"/>
          </a:p>
        </p:txBody>
      </p:sp>
      <p:graphicFrame>
        <p:nvGraphicFramePr>
          <p:cNvPr id="6" name="Chart 5"/>
          <p:cNvGraphicFramePr/>
          <p:nvPr>
            <p:extLst>
              <p:ext uri="{D42A27DB-BD31-4B8C-83A1-F6EECF244321}">
                <p14:modId xmlns:p14="http://schemas.microsoft.com/office/powerpoint/2010/main" val="2174407980"/>
              </p:ext>
            </p:extLst>
          </p:nvPr>
        </p:nvGraphicFramePr>
        <p:xfrm>
          <a:off x="685800" y="1219200"/>
          <a:ext cx="7696199"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7707911"/>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534400" cy="533400"/>
          </a:xfrm>
        </p:spPr>
        <p:txBody>
          <a:bodyPr>
            <a:noAutofit/>
          </a:bodyPr>
          <a:lstStyle/>
          <a:p>
            <a:r>
              <a:rPr lang="ka-GE" sz="2000" dirty="0" smtClean="0"/>
              <a:t>პროგრამის ხარჯების სტრუქტურა  კომპონენტების მიხედვით</a:t>
            </a:r>
            <a:br>
              <a:rPr lang="ka-GE" sz="2000" dirty="0" smtClean="0"/>
            </a:br>
            <a:r>
              <a:rPr lang="ka-GE" sz="2000" dirty="0" smtClean="0"/>
              <a:t>(2013 – 2016 წ.)</a:t>
            </a:r>
            <a:endParaRPr lang="en-US" sz="2000" dirty="0"/>
          </a:p>
        </p:txBody>
      </p:sp>
      <p:graphicFrame>
        <p:nvGraphicFramePr>
          <p:cNvPr id="4" name="Chart 3"/>
          <p:cNvGraphicFramePr/>
          <p:nvPr>
            <p:extLst>
              <p:ext uri="{D42A27DB-BD31-4B8C-83A1-F6EECF244321}">
                <p14:modId xmlns:p14="http://schemas.microsoft.com/office/powerpoint/2010/main" val="349801994"/>
              </p:ext>
            </p:extLst>
          </p:nvPr>
        </p:nvGraphicFramePr>
        <p:xfrm>
          <a:off x="533400" y="1219200"/>
          <a:ext cx="80010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027343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5" y="304800"/>
            <a:ext cx="8839200" cy="609600"/>
          </a:xfrm>
        </p:spPr>
        <p:txBody>
          <a:bodyPr>
            <a:normAutofit/>
          </a:bodyPr>
          <a:lstStyle/>
          <a:p>
            <a:r>
              <a:rPr lang="ka-GE" sz="1400" dirty="0" smtClean="0"/>
              <a:t>პროგრამის ზედამხედველობა მოიცავს შემდეგ ძირითად ეტაპებს:</a:t>
            </a:r>
            <a:endParaRPr lang="en-US" sz="1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9580686"/>
              </p:ext>
            </p:extLst>
          </p:nvPr>
        </p:nvGraphicFramePr>
        <p:xfrm>
          <a:off x="76200" y="838200"/>
          <a:ext cx="90678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33375" y="4572000"/>
            <a:ext cx="8534400" cy="1323439"/>
          </a:xfrm>
          <a:prstGeom prst="rect">
            <a:avLst/>
          </a:prstGeom>
        </p:spPr>
        <p:txBody>
          <a:bodyPr wrap="square">
            <a:spAutoFit/>
          </a:bodyPr>
          <a:lstStyle/>
          <a:p>
            <a:r>
              <a:rPr lang="ka-GE" sz="1600" dirty="0"/>
              <a:t>პროგრამის ზედამხედველობის პირველი სამი ეტაპის განმახორციელებელია </a:t>
            </a:r>
            <a:r>
              <a:rPr lang="ka-GE" sz="1600" b="1" dirty="0"/>
              <a:t>სსიპ სოციალური მომსახურების სააგენტო</a:t>
            </a:r>
            <a:r>
              <a:rPr lang="ka-GE" sz="1600" dirty="0"/>
              <a:t>: მონიტორინგი და ინსპექტირება საყოველთაო ჯანმრთელობის დაცვის მართვის დეპარტამენტის, ხოლო კონტროლი - კონტროლის დეპარტამენტის ფუნქციაა, ხოლო რევიზიას </a:t>
            </a:r>
            <a:r>
              <a:rPr lang="ka-GE" sz="1600" b="1" dirty="0"/>
              <a:t>ახორციელებს </a:t>
            </a:r>
            <a:r>
              <a:rPr lang="ka-GE" sz="1600" b="1" dirty="0" smtClean="0"/>
              <a:t>სსიპ - სამედიცინო </a:t>
            </a:r>
            <a:r>
              <a:rPr lang="ka-GE" sz="1600" b="1" dirty="0"/>
              <a:t>საქმიანობის რეგულირების სააგენტო. </a:t>
            </a:r>
            <a:endParaRPr lang="en-US" sz="1600" b="1" dirty="0"/>
          </a:p>
        </p:txBody>
      </p:sp>
    </p:spTree>
    <p:extLst>
      <p:ext uri="{BB962C8B-B14F-4D97-AF65-F5344CB8AC3E}">
        <p14:creationId xmlns:p14="http://schemas.microsoft.com/office/powerpoint/2010/main" val="1819528604"/>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382000" cy="990600"/>
          </a:xfrm>
        </p:spPr>
        <p:txBody>
          <a:bodyPr>
            <a:normAutofit fontScale="90000"/>
          </a:bodyPr>
          <a:lstStyle/>
          <a:p>
            <a:r>
              <a:rPr lang="ka-GE" dirty="0" smtClean="0"/>
              <a:t>მიმწოდებლების მიერ სამედიცინო მომსახურების განფასება</a:t>
            </a:r>
            <a:endParaRPr lang="en-US" dirty="0"/>
          </a:p>
        </p:txBody>
      </p:sp>
      <p:sp>
        <p:nvSpPr>
          <p:cNvPr id="3" name="Content Placeholder 2"/>
          <p:cNvSpPr>
            <a:spLocks noGrp="1"/>
          </p:cNvSpPr>
          <p:nvPr>
            <p:ph idx="1"/>
          </p:nvPr>
        </p:nvSpPr>
        <p:spPr>
          <a:xfrm>
            <a:off x="381000" y="1371601"/>
            <a:ext cx="8534400" cy="4495800"/>
          </a:xfrm>
        </p:spPr>
        <p:txBody>
          <a:bodyPr>
            <a:normAutofit/>
          </a:bodyPr>
          <a:lstStyle/>
          <a:p>
            <a:pPr algn="just">
              <a:buFont typeface="Wingdings" pitchFamily="2" charset="2"/>
              <a:buChar char="q"/>
            </a:pPr>
            <a:r>
              <a:rPr lang="ka-GE" sz="1600" b="0" dirty="0" smtClean="0"/>
              <a:t>საყოველთაო ჯანმრთელობის დაცვის მიმწოდებელი </a:t>
            </a:r>
            <a:r>
              <a:rPr lang="en-US" sz="1600" b="0" dirty="0" err="1" smtClean="0"/>
              <a:t>განმახორციელებელთან</a:t>
            </a:r>
            <a:r>
              <a:rPr lang="en-US" sz="1600" b="0" dirty="0" smtClean="0"/>
              <a:t> (SSA) </a:t>
            </a:r>
            <a:r>
              <a:rPr lang="ka-GE" sz="1600" b="0" dirty="0" smtClean="0"/>
              <a:t>წარადგენს </a:t>
            </a:r>
            <a:r>
              <a:rPr lang="en-US" sz="1600" b="0" dirty="0" err="1" smtClean="0"/>
              <a:t>სამედიცინო</a:t>
            </a:r>
            <a:r>
              <a:rPr lang="en-US" sz="1600" b="0" dirty="0" smtClean="0"/>
              <a:t> </a:t>
            </a:r>
            <a:r>
              <a:rPr lang="en-US" sz="1600" b="0" dirty="0" err="1"/>
              <a:t>მომსახურების</a:t>
            </a:r>
            <a:r>
              <a:rPr lang="en-US" sz="1600" b="0" dirty="0"/>
              <a:t> </a:t>
            </a:r>
            <a:r>
              <a:rPr lang="ka-GE" sz="1600" b="0" dirty="0"/>
              <a:t>სათანადო </a:t>
            </a:r>
            <a:r>
              <a:rPr lang="en-US" sz="1600" b="0" dirty="0" err="1" smtClean="0"/>
              <a:t>ღირებულებებ</a:t>
            </a:r>
            <a:r>
              <a:rPr lang="ka-GE" sz="1600" b="0" dirty="0" smtClean="0"/>
              <a:t>ს</a:t>
            </a:r>
            <a:r>
              <a:rPr lang="en-US" sz="1600" b="0" dirty="0" smtClean="0"/>
              <a:t> </a:t>
            </a:r>
            <a:r>
              <a:rPr lang="en-US" sz="1600" b="0" dirty="0" err="1"/>
              <a:t>ელექტრონული</a:t>
            </a:r>
            <a:r>
              <a:rPr lang="en-US" sz="1600" b="0" dirty="0"/>
              <a:t> </a:t>
            </a:r>
            <a:r>
              <a:rPr lang="en-US" sz="1600" b="0" dirty="0" err="1" smtClean="0"/>
              <a:t>ფორმატით</a:t>
            </a:r>
            <a:r>
              <a:rPr lang="ka-GE" sz="1600" b="0" dirty="0" smtClean="0"/>
              <a:t>, ელექტრონული ჯანდაცვის </a:t>
            </a:r>
            <a:r>
              <a:rPr lang="en-US" sz="1600" b="0" dirty="0" err="1" smtClean="0"/>
              <a:t>საინფორმაციო</a:t>
            </a:r>
            <a:r>
              <a:rPr lang="en-US" sz="1600" b="0" dirty="0" smtClean="0"/>
              <a:t> </a:t>
            </a:r>
            <a:r>
              <a:rPr lang="en-US" sz="1600" b="0" dirty="0" err="1"/>
              <a:t>პორტალზე</a:t>
            </a:r>
            <a:r>
              <a:rPr lang="en-US" sz="1600" b="0" dirty="0"/>
              <a:t>, </a:t>
            </a:r>
            <a:r>
              <a:rPr lang="en-US" sz="1600" b="0" dirty="0" err="1"/>
              <a:t>ხოლო</a:t>
            </a:r>
            <a:r>
              <a:rPr lang="en-US" sz="1600" b="0" dirty="0"/>
              <a:t> </a:t>
            </a:r>
            <a:r>
              <a:rPr lang="en-US" sz="1600" b="0" dirty="0" err="1"/>
              <a:t>შემდგომ</a:t>
            </a:r>
            <a:r>
              <a:rPr lang="en-US" sz="1600" b="0" dirty="0"/>
              <a:t> - </a:t>
            </a:r>
            <a:r>
              <a:rPr lang="en-US" sz="1600" b="0" dirty="0" err="1"/>
              <a:t>დოკუმენტური</a:t>
            </a:r>
            <a:r>
              <a:rPr lang="en-US" sz="1600" b="0" dirty="0"/>
              <a:t> </a:t>
            </a:r>
            <a:r>
              <a:rPr lang="en-US" sz="1600" b="0" dirty="0" err="1" smtClean="0"/>
              <a:t>ფორმით</a:t>
            </a:r>
            <a:r>
              <a:rPr lang="ka-GE" sz="1600" b="0" dirty="0" smtClean="0"/>
              <a:t> - </a:t>
            </a:r>
            <a:r>
              <a:rPr lang="en-US" sz="1600" dirty="0" err="1"/>
              <a:t>დიაგნოზი</a:t>
            </a:r>
            <a:r>
              <a:rPr lang="en-US" sz="1600" dirty="0"/>
              <a:t> </a:t>
            </a:r>
            <a:r>
              <a:rPr lang="en-US" sz="1600" dirty="0" err="1"/>
              <a:t>ფორმირებული</a:t>
            </a:r>
            <a:r>
              <a:rPr lang="en-US" sz="1600" dirty="0"/>
              <a:t> </a:t>
            </a:r>
            <a:r>
              <a:rPr lang="en-US" sz="1600" dirty="0" err="1"/>
              <a:t>უნდა</a:t>
            </a:r>
            <a:r>
              <a:rPr lang="en-US" sz="1600" dirty="0"/>
              <a:t> </a:t>
            </a:r>
            <a:r>
              <a:rPr lang="en-US" sz="1600" dirty="0" err="1"/>
              <a:t>იყოს</a:t>
            </a:r>
            <a:r>
              <a:rPr lang="en-US" sz="1600" dirty="0"/>
              <a:t> </a:t>
            </a:r>
            <a:r>
              <a:rPr lang="en-US" sz="1600" dirty="0" err="1"/>
              <a:t>ქვეყანაში</a:t>
            </a:r>
            <a:r>
              <a:rPr lang="en-US" sz="1600" dirty="0"/>
              <a:t> </a:t>
            </a:r>
            <a:r>
              <a:rPr lang="en-US" sz="1600" dirty="0" err="1"/>
              <a:t>დადგენილი</a:t>
            </a:r>
            <a:r>
              <a:rPr lang="en-US" sz="1600" dirty="0"/>
              <a:t> </a:t>
            </a:r>
            <a:r>
              <a:rPr lang="en-US" sz="1600" dirty="0" err="1"/>
              <a:t>კლასიფიკატორის</a:t>
            </a:r>
            <a:r>
              <a:rPr lang="en-US" sz="1600" dirty="0"/>
              <a:t> (ICD   -10) </a:t>
            </a:r>
            <a:r>
              <a:rPr lang="ka-GE" sz="1600" dirty="0" smtClean="0"/>
              <a:t>, ხოლო ჩარევა </a:t>
            </a:r>
            <a:r>
              <a:rPr lang="en-US" sz="1600" dirty="0" smtClean="0"/>
              <a:t> - </a:t>
            </a:r>
            <a:r>
              <a:rPr lang="ka-GE" sz="1600" dirty="0" smtClean="0"/>
              <a:t>N</a:t>
            </a:r>
            <a:r>
              <a:rPr lang="en-US" sz="1600" dirty="0" smtClean="0"/>
              <a:t>CSP (</a:t>
            </a:r>
            <a:r>
              <a:rPr lang="ka-GE" sz="1600" dirty="0" smtClean="0"/>
              <a:t>ქირურგიული ჩარევების </a:t>
            </a:r>
            <a:r>
              <a:rPr lang="en-US" sz="1600" dirty="0" smtClean="0"/>
              <a:t>NOMESCO</a:t>
            </a:r>
            <a:r>
              <a:rPr lang="ka-GE" sz="1600" dirty="0" smtClean="0"/>
              <a:t> კლასიფიკაცია)</a:t>
            </a:r>
            <a:r>
              <a:rPr lang="en-US" sz="1600" b="0" dirty="0" smtClean="0"/>
              <a:t>. </a:t>
            </a:r>
            <a:endParaRPr lang="ka-GE" sz="1600" b="0" dirty="0" smtClean="0"/>
          </a:p>
          <a:p>
            <a:pPr algn="just">
              <a:buFont typeface="Wingdings" pitchFamily="2" charset="2"/>
              <a:buChar char="q"/>
            </a:pPr>
            <a:r>
              <a:rPr lang="en-US" sz="1600" b="0" dirty="0" smtClean="0"/>
              <a:t> </a:t>
            </a:r>
            <a:r>
              <a:rPr lang="en-US" sz="1600" b="0" dirty="0" err="1"/>
              <a:t>ეს</a:t>
            </a:r>
            <a:r>
              <a:rPr lang="en-US" sz="1600" b="0" dirty="0"/>
              <a:t> </a:t>
            </a:r>
            <a:r>
              <a:rPr lang="en-US" sz="1600" b="0" dirty="0" err="1"/>
              <a:t>ღირებულებები</a:t>
            </a:r>
            <a:r>
              <a:rPr lang="en-US" sz="1600" b="0" dirty="0"/>
              <a:t> </a:t>
            </a:r>
            <a:r>
              <a:rPr lang="en-US" sz="1600" b="0" dirty="0" err="1"/>
              <a:t>არ</a:t>
            </a:r>
            <a:r>
              <a:rPr lang="en-US" sz="1600" b="0" dirty="0"/>
              <a:t> </a:t>
            </a:r>
            <a:r>
              <a:rPr lang="en-US" sz="1600" b="0" dirty="0" err="1"/>
              <a:t>უნდა</a:t>
            </a:r>
            <a:r>
              <a:rPr lang="en-US" sz="1600" b="0" dirty="0"/>
              <a:t> </a:t>
            </a:r>
            <a:r>
              <a:rPr lang="en-US" sz="1600" b="0" dirty="0" err="1"/>
              <a:t>აღემატებოდეს</a:t>
            </a:r>
            <a:r>
              <a:rPr lang="en-US" sz="1600" b="0" dirty="0"/>
              <a:t> </a:t>
            </a:r>
            <a:r>
              <a:rPr lang="en-US" sz="1600" b="0" dirty="0" err="1"/>
              <a:t>საქართველოს</a:t>
            </a:r>
            <a:r>
              <a:rPr lang="en-US" sz="1600" b="0" dirty="0"/>
              <a:t> </a:t>
            </a:r>
            <a:r>
              <a:rPr lang="en-US" sz="1600" b="0" dirty="0" err="1"/>
              <a:t>მთავრობის</a:t>
            </a:r>
            <a:r>
              <a:rPr lang="en-US" sz="1600" b="0" dirty="0"/>
              <a:t> 2009 </a:t>
            </a:r>
            <a:r>
              <a:rPr lang="en-US" sz="1600" b="0" dirty="0" err="1"/>
              <a:t>წლის</a:t>
            </a:r>
            <a:r>
              <a:rPr lang="en-US" sz="1600" b="0" dirty="0"/>
              <a:t> 9 </a:t>
            </a:r>
            <a:r>
              <a:rPr lang="en-US" sz="1600" b="0" dirty="0" err="1"/>
              <a:t>დეკემბრის</a:t>
            </a:r>
            <a:r>
              <a:rPr lang="en-US" sz="1600" b="0" dirty="0"/>
              <a:t> №218 </a:t>
            </a:r>
            <a:r>
              <a:rPr lang="en-US" sz="1600" b="0" dirty="0" err="1"/>
              <a:t>დადგენილებითა</a:t>
            </a:r>
            <a:r>
              <a:rPr lang="en-US" sz="1600" b="0" dirty="0"/>
              <a:t> </a:t>
            </a:r>
            <a:r>
              <a:rPr lang="en-US" sz="1600" b="0" dirty="0" err="1"/>
              <a:t>და</a:t>
            </a:r>
            <a:r>
              <a:rPr lang="en-US" sz="1600" b="0" dirty="0"/>
              <a:t>  </a:t>
            </a:r>
            <a:r>
              <a:rPr lang="en-US" sz="1600" b="0" dirty="0" err="1"/>
              <a:t>საქართველოს</a:t>
            </a:r>
            <a:r>
              <a:rPr lang="en-US" sz="1600" b="0" dirty="0"/>
              <a:t> </a:t>
            </a:r>
            <a:r>
              <a:rPr lang="en-US" sz="1600" b="0" dirty="0" err="1"/>
              <a:t>მთავრობის</a:t>
            </a:r>
            <a:r>
              <a:rPr lang="en-US" sz="1600" b="0" dirty="0"/>
              <a:t> 2012 </a:t>
            </a:r>
            <a:r>
              <a:rPr lang="en-US" sz="1600" b="0" dirty="0" err="1"/>
              <a:t>წლის</a:t>
            </a:r>
            <a:r>
              <a:rPr lang="en-US" sz="1600" b="0" dirty="0"/>
              <a:t> 7 </a:t>
            </a:r>
            <a:r>
              <a:rPr lang="en-US" sz="1600" b="0" dirty="0" err="1"/>
              <a:t>მაისის</a:t>
            </a:r>
            <a:r>
              <a:rPr lang="en-US" sz="1600" b="0" dirty="0"/>
              <a:t> №165 </a:t>
            </a:r>
            <a:r>
              <a:rPr lang="en-US" sz="1600" b="0" dirty="0" err="1"/>
              <a:t>დადგენილებით</a:t>
            </a:r>
            <a:r>
              <a:rPr lang="en-US" sz="1600" b="0" dirty="0"/>
              <a:t> </a:t>
            </a:r>
            <a:r>
              <a:rPr lang="en-US" sz="1600" b="0" dirty="0" err="1"/>
              <a:t>განსაზღვრული</a:t>
            </a:r>
            <a:r>
              <a:rPr lang="en-US" sz="1600" b="0" dirty="0"/>
              <a:t> </a:t>
            </a:r>
            <a:r>
              <a:rPr lang="en-US" sz="1600" b="0" dirty="0" err="1"/>
              <a:t>მოსარგებლეებისათვის</a:t>
            </a:r>
            <a:r>
              <a:rPr lang="en-US" sz="1600" b="0" dirty="0"/>
              <a:t> </a:t>
            </a:r>
            <a:r>
              <a:rPr lang="en-US" sz="1600" b="0" dirty="0" err="1"/>
              <a:t>გაწეული</a:t>
            </a:r>
            <a:r>
              <a:rPr lang="en-US" sz="1600" b="0" dirty="0"/>
              <a:t> </a:t>
            </a:r>
            <a:r>
              <a:rPr lang="en-US" sz="1600" b="0" dirty="0" err="1"/>
              <a:t>შესაბამისი</a:t>
            </a:r>
            <a:r>
              <a:rPr lang="en-US" sz="1600" b="0" dirty="0"/>
              <a:t> </a:t>
            </a:r>
            <a:r>
              <a:rPr lang="en-US" sz="1600" b="0" dirty="0" err="1"/>
              <a:t>სამედიცინო</a:t>
            </a:r>
            <a:r>
              <a:rPr lang="en-US" sz="1600" b="0" dirty="0"/>
              <a:t> </a:t>
            </a:r>
            <a:r>
              <a:rPr lang="en-US" sz="1600" b="0" dirty="0" err="1"/>
              <a:t>მომსახურების</a:t>
            </a:r>
            <a:r>
              <a:rPr lang="en-US" sz="1600" b="0" dirty="0"/>
              <a:t> </a:t>
            </a:r>
            <a:r>
              <a:rPr lang="en-US" sz="1600" b="0" dirty="0" err="1"/>
              <a:t>და</a:t>
            </a:r>
            <a:r>
              <a:rPr lang="en-US" sz="1600" b="0" dirty="0"/>
              <a:t>/</a:t>
            </a:r>
            <a:r>
              <a:rPr lang="en-US" sz="1600" b="0" dirty="0" err="1"/>
              <a:t>ან</a:t>
            </a:r>
            <a:r>
              <a:rPr lang="en-US" sz="1600" b="0" dirty="0"/>
              <a:t> </a:t>
            </a:r>
            <a:r>
              <a:rPr lang="en-US" sz="1600" b="0" dirty="0" err="1"/>
              <a:t>შესაბამის</a:t>
            </a:r>
            <a:r>
              <a:rPr lang="en-US" sz="1600" b="0" dirty="0"/>
              <a:t> </a:t>
            </a:r>
            <a:r>
              <a:rPr lang="en-US" sz="1600" b="0" dirty="0" err="1"/>
              <a:t>ხელშეკრულებებში</a:t>
            </a:r>
            <a:r>
              <a:rPr lang="en-US" sz="1600" b="0" dirty="0"/>
              <a:t> </a:t>
            </a:r>
            <a:r>
              <a:rPr lang="en-US" sz="1600" b="0" dirty="0" err="1"/>
              <a:t>ბოლო</a:t>
            </a:r>
            <a:r>
              <a:rPr lang="en-US" sz="1600" b="0" dirty="0"/>
              <a:t> 1 </a:t>
            </a:r>
            <a:r>
              <a:rPr lang="en-US" sz="1600" b="0" dirty="0" err="1"/>
              <a:t>წლის</a:t>
            </a:r>
            <a:r>
              <a:rPr lang="en-US" sz="1600" b="0" dirty="0"/>
              <a:t> </a:t>
            </a:r>
            <a:r>
              <a:rPr lang="en-US" sz="1600" b="0" dirty="0" err="1"/>
              <a:t>განმავლობაში</a:t>
            </a:r>
            <a:r>
              <a:rPr lang="en-US" sz="1600" b="0" dirty="0"/>
              <a:t> </a:t>
            </a:r>
            <a:r>
              <a:rPr lang="en-US" sz="1600" b="0" dirty="0" err="1"/>
              <a:t>დაფიქსირებულ</a:t>
            </a:r>
            <a:r>
              <a:rPr lang="en-US" sz="1600" b="0" dirty="0"/>
              <a:t> </a:t>
            </a:r>
            <a:r>
              <a:rPr lang="en-US" sz="1600" b="0" dirty="0" err="1"/>
              <a:t>ისტორიულ</a:t>
            </a:r>
            <a:r>
              <a:rPr lang="en-US" sz="1600" b="0" dirty="0"/>
              <a:t> </a:t>
            </a:r>
            <a:r>
              <a:rPr lang="en-US" sz="1600" b="0" dirty="0" err="1"/>
              <a:t>მინიმალურ</a:t>
            </a:r>
            <a:r>
              <a:rPr lang="en-US" sz="1600" b="0" dirty="0"/>
              <a:t> </a:t>
            </a:r>
            <a:r>
              <a:rPr lang="en-US" sz="1600" b="0" dirty="0" err="1"/>
              <a:t>ღირებულებას</a:t>
            </a:r>
            <a:r>
              <a:rPr lang="en-US" sz="1600" b="0" dirty="0"/>
              <a:t> (</a:t>
            </a:r>
            <a:r>
              <a:rPr lang="en-US" sz="1600" b="0" dirty="0" err="1"/>
              <a:t>ასეთის</a:t>
            </a:r>
            <a:r>
              <a:rPr lang="en-US" sz="1600" b="0" dirty="0"/>
              <a:t> </a:t>
            </a:r>
            <a:r>
              <a:rPr lang="en-US" sz="1600" b="0" dirty="0" err="1"/>
              <a:t>არსებობის</a:t>
            </a:r>
            <a:r>
              <a:rPr lang="en-US" sz="1600" b="0" dirty="0"/>
              <a:t> </a:t>
            </a:r>
            <a:r>
              <a:rPr lang="en-US" sz="1600" b="0" dirty="0" err="1"/>
              <a:t>შემთხვევაში</a:t>
            </a:r>
            <a:r>
              <a:rPr lang="en-US" sz="1600" b="0" dirty="0"/>
              <a:t>), </a:t>
            </a:r>
            <a:r>
              <a:rPr lang="en-US" sz="1600" b="0" dirty="0" err="1"/>
              <a:t>მაქსიმუმ</a:t>
            </a:r>
            <a:r>
              <a:rPr lang="en-US" sz="1600" b="0" dirty="0"/>
              <a:t> 10 - </a:t>
            </a:r>
            <a:r>
              <a:rPr lang="en-US" sz="1600" b="0" dirty="0" err="1"/>
              <a:t>პროცენტიანი</a:t>
            </a:r>
            <a:r>
              <a:rPr lang="en-US" sz="1600" b="0" dirty="0"/>
              <a:t> </a:t>
            </a:r>
            <a:r>
              <a:rPr lang="en-US" sz="1600" b="0" dirty="0" err="1"/>
              <a:t>გადახრით</a:t>
            </a:r>
            <a:r>
              <a:rPr lang="en-US" sz="1600" b="0" dirty="0"/>
              <a:t>. </a:t>
            </a:r>
            <a:endParaRPr lang="ka-GE" sz="1600" b="0" dirty="0" smtClean="0"/>
          </a:p>
          <a:p>
            <a:pPr algn="just">
              <a:buFont typeface="Wingdings" pitchFamily="2" charset="2"/>
              <a:buChar char="q"/>
            </a:pPr>
            <a:r>
              <a:rPr lang="ka-GE" sz="1600" b="0" dirty="0" smtClean="0"/>
              <a:t>გეგმური და სასწრაფო დაუყოვნებელი ინტერვენციების/ოპერაციების ხარჯების ანაზღაურება ხორციელდება ტარიფის არეალის მიხედვით, რომელიც ფორმირდება მიმწოდებლების მიერ წარმოდგენილი ფასების (ამ თუ იმ ინტერვენციაზე დაფიქსირებული მინიმალური და მაქსიმალური ფასის) საფუძველზე (ფასთა გადანაწილების ქვედა მეოთხედი)</a:t>
            </a:r>
            <a:endParaRPr lang="en-US" sz="1600" b="0" dirty="0"/>
          </a:p>
        </p:txBody>
      </p:sp>
    </p:spTree>
    <p:extLst>
      <p:ext uri="{BB962C8B-B14F-4D97-AF65-F5344CB8AC3E}">
        <p14:creationId xmlns:p14="http://schemas.microsoft.com/office/powerpoint/2010/main" val="2333643450"/>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დედათა და ბავშვთა შემთხვევების სტატისტიკა 11.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დედათა და ბავშვთა შემთხვევების სტატისტიკა 11.09</Template>
  <TotalTime>1965</TotalTime>
  <Words>3021</Words>
  <Application>Microsoft Office PowerPoint</Application>
  <PresentationFormat>On-screen Show (4:3)</PresentationFormat>
  <Paragraphs>280</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დედათა და ბავშვთა შემთხვევების სტატისტიკა 11.09</vt:lpstr>
      <vt:lpstr>  მიღწევები,    გამოწვევები,          ეფექტიანობის ამაღლება</vt:lpstr>
      <vt:lpstr>საყოველთაო ჯანდაცვის პროგრამა ამოქმედდა  2013 წლის 28 თებერვალს </vt:lpstr>
      <vt:lpstr>მომსახურების სახეები</vt:lpstr>
      <vt:lpstr>პროგრამის მოსარგებლეები:</vt:lpstr>
      <vt:lpstr>მოსარგებლეთა რაოდენობა</vt:lpstr>
      <vt:lpstr>პროგრამის ფარგლებში დაფიქსირებული  შემთხვევების რაოდენობა აღემატება 3 მლნ-ს.</vt:lpstr>
      <vt:lpstr>პროგრამის ხარჯების სტრუქტურა  კომპონენტების მიხედვით (2013 – 2016 წ.)</vt:lpstr>
      <vt:lpstr>პროგრამის ზედამხედველობა მოიცავს შემდეგ ძირითად ეტაპებს:</vt:lpstr>
      <vt:lpstr>მიმწოდებლების მიერ სამედიცინო მომსახურების განფასება</vt:lpstr>
      <vt:lpstr>მომსახურების ტარიფები</vt:lpstr>
      <vt:lpstr>საყოველთაო ჯანმრთელობის დაცვის მართვის დეპარტამენტი</vt:lpstr>
      <vt:lpstr>მონიტორინგი</vt:lpstr>
      <vt:lpstr>მონიტორინგი (2016 წ.)</vt:lpstr>
      <vt:lpstr>ინპექტირება (შესრულებული სამუშაოს დამუშავება)</vt:lpstr>
      <vt:lpstr>კონტროლის დეპარტამენტი</vt:lpstr>
      <vt:lpstr>კონტროლი</vt:lpstr>
      <vt:lpstr>კონტროლი</vt:lpstr>
      <vt:lpstr>სსიპ სამედიცინო საქმიანობის რეგულირების სააგენტო</vt:lpstr>
      <vt:lpstr>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განხორციელებული  ღონისძიებები: </vt:lpstr>
      <vt:lpstr>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განხორციელებული ღონისძიებები: </vt:lpstr>
      <vt:lpstr>PowerPoint Presentation</vt:lpstr>
      <vt:lpstr>ჯანდაცვაზე მთლიანი დანახარჯების სტრუქტურა</vt:lpstr>
      <vt:lpstr>გატარებული რეფორმების ხარჯთეფექტიანობა</vt:lpstr>
      <vt:lpstr>თითოეულ შინამეურნეობაზე ჯანდაცვის სერვისებზე ჯიბიდან გადახდები წლის განმავლობაში, ლარი</vt:lpstr>
      <vt:lpstr>ჯიბიდან გადახდების წილი (OOP) ჯანდაცვაზე მთლიანი დანახარჯებიდან</vt:lpstr>
      <vt:lpstr>ჰოსპიტალიზაცია და ამბულატორიული ვიზიტები</vt:lpstr>
      <vt:lpstr>ბოლო 1 წლის განმავლობაში აღინიშნებოდა ხარჯების შედარებითი სტაბილიზაცია მთლიანად პროგრამისა და თითოეული კომპონენტის ფარგლებში:</vt:lpstr>
      <vt:lpstr>PowerPoint Presentation</vt:lpstr>
      <vt:lpstr>2016 წელს დაფიქსირებული შემთხვევების რაოდენობა</vt:lpstr>
      <vt:lpstr>პროგრამის ხარჯების სტრუქტურა (2016 წ.)</vt:lpstr>
      <vt:lpstr>PowerPoint Presentation</vt:lpstr>
      <vt:lpstr>ერთ სულზე დანახარჯი (2016)</vt:lpstr>
      <vt:lpstr> გამოწვევები </vt:lpstr>
      <vt:lpstr>გამოწვევები </vt:lpstr>
      <vt:lpstr>ეფექტიანობის გაზრდის ღონისძიებები</vt:lpstr>
      <vt:lpstr>ეფექტიანობის გაზრდის ღონისძიებები</vt:lpstr>
      <vt:lpstr>ეფექტიანობის გაზრდის გზები</vt:lpstr>
      <vt:lpstr>ეფექტიანობის გაზრდის გზები</vt:lpstr>
    </vt:vector>
  </TitlesOfParts>
  <Company>molhsa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Marine Baidauri</dc:creator>
  <cp:lastModifiedBy>maia maghlakelidze</cp:lastModifiedBy>
  <cp:revision>244</cp:revision>
  <dcterms:created xsi:type="dcterms:W3CDTF">2013-11-13T08:13:50Z</dcterms:created>
  <dcterms:modified xsi:type="dcterms:W3CDTF">2017-02-08T13:54:26Z</dcterms:modified>
</cp:coreProperties>
</file>